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72" r:id="rId6"/>
    <p:sldId id="260" r:id="rId7"/>
    <p:sldId id="267" r:id="rId8"/>
    <p:sldId id="261" r:id="rId9"/>
    <p:sldId id="262" r:id="rId10"/>
    <p:sldId id="263" r:id="rId11"/>
    <p:sldId id="264" r:id="rId12"/>
    <p:sldId id="265" r:id="rId13"/>
    <p:sldId id="266" r:id="rId14"/>
    <p:sldId id="271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45901-1D78-43B5-979A-26ED671BD7B3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2BA0A-F2FD-42A4-8720-F8364CCE38E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BA0A-F2FD-42A4-8720-F8364CCE38EC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BA0A-F2FD-42A4-8720-F8364CCE38EC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BA0A-F2FD-42A4-8720-F8364CCE38E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BA0A-F2FD-42A4-8720-F8364CCE38EC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BA0A-F2FD-42A4-8720-F8364CCE38E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BA0A-F2FD-42A4-8720-F8364CCE38EC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BA0A-F2FD-42A4-8720-F8364CCE38E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BA0A-F2FD-42A4-8720-F8364CCE38E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BA0A-F2FD-42A4-8720-F8364CCE38EC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BA0A-F2FD-42A4-8720-F8364CCE38EC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BA0A-F2FD-42A4-8720-F8364CCE38EC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BA0A-F2FD-42A4-8720-F8364CCE38EC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BA0A-F2FD-42A4-8720-F8364CCE38E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BA0A-F2FD-42A4-8720-F8364CCE38EC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BA0A-F2FD-42A4-8720-F8364CCE38E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BA0A-F2FD-42A4-8720-F8364CCE38E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2BA0A-F2FD-42A4-8720-F8364CCE38E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92FA-0FB5-4C5A-998D-E7665064CAF7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F0D06EB-1B7D-4389-974C-5FDE37E9B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92FA-0FB5-4C5A-998D-E7665064CAF7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6EB-1B7D-4389-974C-5FDE37E9B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92FA-0FB5-4C5A-998D-E7665064CAF7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6EB-1B7D-4389-974C-5FDE37E9B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92FA-0FB5-4C5A-998D-E7665064CAF7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F0D06EB-1B7D-4389-974C-5FDE37E9B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92FA-0FB5-4C5A-998D-E7665064CAF7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6EB-1B7D-4389-974C-5FDE37E9BC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92FA-0FB5-4C5A-998D-E7665064CAF7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6EB-1B7D-4389-974C-5FDE37E9B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92FA-0FB5-4C5A-998D-E7665064CAF7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F0D06EB-1B7D-4389-974C-5FDE37E9BCB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92FA-0FB5-4C5A-998D-E7665064CAF7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6EB-1B7D-4389-974C-5FDE37E9B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92FA-0FB5-4C5A-998D-E7665064CAF7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6EB-1B7D-4389-974C-5FDE37E9B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92FA-0FB5-4C5A-998D-E7665064CAF7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6EB-1B7D-4389-974C-5FDE37E9B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92FA-0FB5-4C5A-998D-E7665064CAF7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6EB-1B7D-4389-974C-5FDE37E9BCB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F9C92FA-0FB5-4C5A-998D-E7665064CAF7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F0D06EB-1B7D-4389-974C-5FDE37E9BCB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279" y="5410200"/>
            <a:ext cx="8458200" cy="937789"/>
          </a:xfrm>
        </p:spPr>
        <p:txBody>
          <a:bodyPr/>
          <a:lstStyle/>
          <a:p>
            <a:r>
              <a:rPr lang="en-US" dirty="0"/>
              <a:t>BCWA Watershed Boundary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936" y="5747597"/>
            <a:ext cx="5867400" cy="914400"/>
          </a:xfrm>
        </p:spPr>
        <p:txBody>
          <a:bodyPr/>
          <a:lstStyle/>
          <a:p>
            <a:r>
              <a:rPr lang="en-US" dirty="0"/>
              <a:t>Boundary in use by BCWA from 1998-2015</a:t>
            </a:r>
          </a:p>
        </p:txBody>
      </p:sp>
      <p:pic>
        <p:nvPicPr>
          <p:cNvPr id="5" name="Picture 4" descr="Bear Creek Watershed Map_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712" y="152400"/>
            <a:ext cx="7415688" cy="49437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Corrected</a:t>
            </a:r>
          </a:p>
        </p:txBody>
      </p:sp>
      <p:pic>
        <p:nvPicPr>
          <p:cNvPr id="4" name="Picture 3" descr="Corrected version.jpg"/>
          <p:cNvPicPr>
            <a:picLocks noChangeAspect="1"/>
          </p:cNvPicPr>
          <p:nvPr/>
        </p:nvPicPr>
        <p:blipFill>
          <a:blip r:embed="rId3" cstate="print"/>
          <a:srcRect l="4155" t="8889" r="1560" b="10000"/>
          <a:stretch>
            <a:fillRect/>
          </a:stretch>
        </p:blipFill>
        <p:spPr>
          <a:xfrm>
            <a:off x="838200" y="1296098"/>
            <a:ext cx="8077200" cy="54095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Added Area</a:t>
            </a:r>
          </a:p>
        </p:txBody>
      </p:sp>
      <p:pic>
        <p:nvPicPr>
          <p:cNvPr id="4" name="Picture 3" descr="IncreasedBCWatershedAre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0"/>
            <a:ext cx="529936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2133600"/>
            <a:ext cx="2362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Weaver Creek drainage was already discharging into Bear Creek at a point within the existing watershed boundary.  The addition of Weaver Creek drainage is merely a hydrologic correction.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P-1 Monitoring at Wadsworth </a:t>
            </a:r>
          </a:p>
        </p:txBody>
      </p:sp>
      <p:pic>
        <p:nvPicPr>
          <p:cNvPr id="4" name="Picture 3" descr="Site 90.jpg"/>
          <p:cNvPicPr>
            <a:picLocks noChangeAspect="1"/>
          </p:cNvPicPr>
          <p:nvPr/>
        </p:nvPicPr>
        <p:blipFill>
          <a:blip r:embed="rId3" cstate="print"/>
          <a:srcRect t="10719"/>
          <a:stretch>
            <a:fillRect/>
          </a:stretch>
        </p:blipFill>
        <p:spPr>
          <a:xfrm>
            <a:off x="762000" y="1447800"/>
            <a:ext cx="8077200" cy="50773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Potential Sites</a:t>
            </a:r>
          </a:p>
        </p:txBody>
      </p:sp>
      <p:pic>
        <p:nvPicPr>
          <p:cNvPr id="4" name="Picture 3" descr="Site 90 &amp; Site 45 with P3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219200"/>
            <a:ext cx="7620000" cy="5365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P-1 Monitoring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" y="1447800"/>
          <a:ext cx="4495800" cy="2987040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Parameter (units)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Site 90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Flow/ Discharge (cu m/s)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Manual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Specific Conductance (umhos/cm)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X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Dissolved Oxygen (mg/l)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X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Temperature (C) site visit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X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Temperature (C) data logger year round 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X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 Suspended Sediments (mg/l)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X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E. coli cts/100ml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X Monthly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pH (standard unit)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X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Nitrate + Nitrite Nitrogen (ug/l)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X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2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 Nitrogen (ug/l)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X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 Ammonia (ug/l)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X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2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 Dissolved Phosphorus (ug/l)</a:t>
                      </a:r>
                      <a:endParaRPr lang="en-US" sz="18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X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2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 Phosphorus (ug/l)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X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4876800"/>
          <a:ext cx="3429000" cy="952500"/>
        </p:xfrm>
        <a:graphic>
          <a:graphicData uri="http://schemas.openxmlformats.org/drawingml/2006/table">
            <a:tbl>
              <a:tblPr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Calibri"/>
                          <a:ea typeface="Times New Roman"/>
                          <a:cs typeface="Times New Roman"/>
                        </a:rPr>
                        <a:t>Monitoring Site Survey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Times New Roman"/>
                          <a:cs typeface="Times New Roman"/>
                        </a:rPr>
                        <a:t>Macroinvertebrates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Times New Roman"/>
                          <a:cs typeface="Times New Roman"/>
                        </a:rPr>
                        <a:t>Habitat Indices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Times New Roman"/>
                          <a:cs typeface="Times New Roman"/>
                        </a:rPr>
                        <a:t>Periphyton Coverage 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Times New Roman"/>
                          <a:cs typeface="Times New Roman"/>
                        </a:rPr>
                        <a:t>Physical Stream Indices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Times New Roman"/>
                          <a:cs typeface="Times New Roman"/>
                        </a:rPr>
                        <a:t>Pebble Counts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Times New Roman"/>
                          <a:cs typeface="Times New Roman"/>
                        </a:rPr>
                        <a:t>Water Clarity - Staining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Times New Roman"/>
                          <a:cs typeface="Times New Roman"/>
                        </a:rPr>
                        <a:t>Flow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Times New Roman"/>
                          <a:cs typeface="Times New Roman"/>
                        </a:rPr>
                        <a:t>Embeddedness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0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1905000"/>
            <a:ext cx="3543300" cy="236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0" y="43434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Weaver Creek Discharge into Bear Creek upstream of Kipling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Merits of a Boundary Correction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Clarify Lower Bear Creek boundary overlaps with BCW</a:t>
            </a:r>
          </a:p>
          <a:p>
            <a:r>
              <a:rPr lang="en-US" dirty="0"/>
              <a:t>Use Wadsworth so Lakewood completely within BCW, Clarifies Lakewood involvement</a:t>
            </a:r>
          </a:p>
          <a:p>
            <a:r>
              <a:rPr lang="en-US" dirty="0"/>
              <a:t>Weaver Creek hydrologic correction</a:t>
            </a:r>
          </a:p>
          <a:p>
            <a:r>
              <a:rPr lang="en-US" dirty="0"/>
              <a:t>Green Mountain hydrology acknowledgment besides Coyote Gulch</a:t>
            </a:r>
          </a:p>
          <a:p>
            <a:r>
              <a:rPr lang="en-US" dirty="0"/>
              <a:t>Better able to address E. coli concern for area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Inclusion of potential new revenue sources that off-set recent losses</a:t>
            </a:r>
          </a:p>
          <a:p>
            <a:r>
              <a:rPr lang="en-US" dirty="0"/>
              <a:t>Use Wadsworth water quality data as input for Barr-Milton models, rather than site 45 reservoir discharge</a:t>
            </a:r>
          </a:p>
          <a:p>
            <a:r>
              <a:rPr lang="en-US" dirty="0"/>
              <a:t>Improve cooperation with LBC group</a:t>
            </a:r>
          </a:p>
          <a:p>
            <a:r>
              <a:rPr lang="en-US" dirty="0"/>
              <a:t>New monitoring costs minimal and covered by Lakewood and potentially new districts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at least 4 others monitoring in BCW lower area, reduce conflicts</a:t>
            </a:r>
          </a:p>
          <a:p>
            <a:r>
              <a:rPr lang="en-US" dirty="0"/>
              <a:t>Demonstrate to state we are an effective management agency and can problem solve</a:t>
            </a:r>
          </a:p>
          <a:p>
            <a:r>
              <a:rPr lang="en-US" dirty="0"/>
              <a:t>Prevent adoption of an E. coli TMDL for a portion of BCW that is not necessary, which could include BCR</a:t>
            </a:r>
          </a:p>
          <a:p>
            <a:r>
              <a:rPr lang="en-US" dirty="0"/>
              <a:t>Negatives for current membership, not really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2005 DRCOG Revised Map</a:t>
            </a:r>
          </a:p>
        </p:txBody>
      </p:sp>
      <p:pic>
        <p:nvPicPr>
          <p:cNvPr id="4" name="Picture 3" descr="Bear Creek Wateshed Map 2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371600"/>
            <a:ext cx="7391400" cy="47819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617220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illustrative map for the adopted regulation on July 6, 1992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BCWA Policy 13 Watershed Boundary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832" y="1554163"/>
            <a:ext cx="699673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2011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lower watershed boundary ends where Bear Creek flows under South Kipling Parkway (west side of road).  </a:t>
            </a:r>
          </a:p>
          <a:p>
            <a:r>
              <a:rPr lang="en-US" dirty="0"/>
              <a:t>The lower watershed includes portions of the developments on Green Mountain.  </a:t>
            </a:r>
          </a:p>
          <a:p>
            <a:r>
              <a:rPr lang="en-US" dirty="0"/>
              <a:t>The watershed includes the Coyote Gulch drainage from the headwaters into Bear Creek Reservoir.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Sheridan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At one time the WQCD had the BCWA sample at Sheridan. Gaging station.</a:t>
            </a:r>
          </a:p>
          <a:p>
            <a:r>
              <a:rPr lang="en-US" dirty="0"/>
              <a:t>We have Fecal coliform and E. coli data for Sheridan site</a:t>
            </a:r>
          </a:p>
          <a:p>
            <a:r>
              <a:rPr lang="en-US" dirty="0"/>
              <a:t>Negotiated with state staff to drop this site and switched to upper watershed. WQCD wanted a Wadsworth site.  All this was part of the 2005 Reg #74 pre-hearing discussions. The intent was to remove monitoring from regulation.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3124200" cy="838200"/>
          </a:xfrm>
        </p:spPr>
        <p:txBody>
          <a:bodyPr/>
          <a:lstStyle/>
          <a:p>
            <a:r>
              <a:rPr lang="en-US" dirty="0"/>
              <a:t>Lower </a:t>
            </a:r>
            <a:r>
              <a:rPr lang="en-US" dirty="0" err="1"/>
              <a:t>bcw</a:t>
            </a:r>
            <a:endParaRPr lang="en-US" dirty="0"/>
          </a:p>
        </p:txBody>
      </p:sp>
      <p:pic>
        <p:nvPicPr>
          <p:cNvPr id="1026" name="Picture 2" descr="Bear Creek Watershed Map_2011"/>
          <p:cNvPicPr>
            <a:picLocks noChangeAspect="1" noChangeArrowheads="1"/>
          </p:cNvPicPr>
          <p:nvPr/>
        </p:nvPicPr>
        <p:blipFill>
          <a:blip r:embed="rId3" cstate="print"/>
          <a:srcRect l="71333" t="22205" r="7574" b="43666"/>
          <a:stretch>
            <a:fillRect/>
          </a:stretch>
        </p:blipFill>
        <p:spPr bwMode="auto">
          <a:xfrm>
            <a:off x="3048000" y="281144"/>
            <a:ext cx="6096000" cy="657685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 descr="kipling boundary.jpg"/>
          <p:cNvPicPr>
            <a:picLocks noChangeAspect="1"/>
          </p:cNvPicPr>
          <p:nvPr/>
        </p:nvPicPr>
        <p:blipFill>
          <a:blip r:embed="rId4" cstate="print"/>
          <a:srcRect l="25833" r="16667"/>
          <a:stretch>
            <a:fillRect/>
          </a:stretch>
        </p:blipFill>
        <p:spPr>
          <a:xfrm>
            <a:off x="0" y="1371600"/>
            <a:ext cx="3624599" cy="4438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303(d) listing Bear Creek Segment 2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1676400"/>
          <a:ext cx="8001001" cy="2133600"/>
        </p:xfrm>
        <a:graphic>
          <a:graphicData uri="http://schemas.openxmlformats.org/drawingml/2006/table">
            <a:tbl>
              <a:tblPr/>
              <a:tblGrid>
                <a:gridCol w="443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3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16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7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125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</a:rPr>
                        <a:t>Seg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Times New Roman"/>
                        </a:rPr>
                        <a:t>Stream Segment Description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Portion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M&amp;E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303(d) Listing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Priority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Status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10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2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Times New Roman"/>
                        </a:rPr>
                        <a:t>Mainstem of Bear Creek from the outlet of Bear Creek Reservoir to the confluence with the South Platte River.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Below Kipling Parkway (CO 391)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en-US" sz="1400" strike="sngStrike" dirty="0">
                          <a:effectLst/>
                          <a:latin typeface="Times New Roman"/>
                          <a:ea typeface="Times New Roman"/>
                        </a:rPr>
                        <a:t>Aquatic Life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</a:rPr>
                        <a:t>E.coli (May-Oct), </a:t>
                      </a:r>
                      <a:r>
                        <a:rPr lang="en-US" sz="1400" strike="sngStrike" dirty="0">
                          <a:latin typeface="Times New Roman"/>
                          <a:ea typeface="Times New Roman"/>
                        </a:rPr>
                        <a:t>As, Aquatic Life (provisional)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</a:rPr>
                        <a:t>H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Bear Creek Boundary</a:t>
            </a:r>
          </a:p>
        </p:txBody>
      </p:sp>
      <p:pic>
        <p:nvPicPr>
          <p:cNvPr id="4" name="Picture 3" descr="Map1_Overview LBC Corrected.jpg"/>
          <p:cNvPicPr>
            <a:picLocks noChangeAspect="1"/>
          </p:cNvPicPr>
          <p:nvPr/>
        </p:nvPicPr>
        <p:blipFill>
          <a:blip r:embed="rId3" cstate="print"/>
          <a:srcRect l="6917" t="11111" r="3159" b="15556"/>
          <a:stretch>
            <a:fillRect/>
          </a:stretch>
        </p:blipFill>
        <p:spPr>
          <a:xfrm>
            <a:off x="609600" y="1447800"/>
            <a:ext cx="79248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Lakewood</a:t>
            </a:r>
          </a:p>
        </p:txBody>
      </p:sp>
      <p:pic>
        <p:nvPicPr>
          <p:cNvPr id="4" name="Picture 3" descr="PW_2015_BearCreekWatershedPropos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295400"/>
            <a:ext cx="8001000" cy="5334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136</TotalTime>
  <Words>545</Words>
  <Application>Microsoft Office PowerPoint</Application>
  <PresentationFormat>On-screen Show (4:3)</PresentationFormat>
  <Paragraphs>108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Franklin Gothic Book</vt:lpstr>
      <vt:lpstr>Franklin Gothic Medium</vt:lpstr>
      <vt:lpstr>Times New Roman</vt:lpstr>
      <vt:lpstr>Wingdings 2</vt:lpstr>
      <vt:lpstr>Trek</vt:lpstr>
      <vt:lpstr>BCWA Watershed Boundary</vt:lpstr>
      <vt:lpstr>2005 DRCOG Revised Map</vt:lpstr>
      <vt:lpstr>BCWA Policy 13 Watershed Boundary</vt:lpstr>
      <vt:lpstr>In 2011</vt:lpstr>
      <vt:lpstr>Sheridan Sampling</vt:lpstr>
      <vt:lpstr>Lower bcw</vt:lpstr>
      <vt:lpstr>303(d) listing Bear Creek Segment 2</vt:lpstr>
      <vt:lpstr>Lower Bear Creek Boundary</vt:lpstr>
      <vt:lpstr>Proposed Lakewood</vt:lpstr>
      <vt:lpstr>Corrected</vt:lpstr>
      <vt:lpstr>Added Area</vt:lpstr>
      <vt:lpstr>New P-1 Monitoring at Wadsworth </vt:lpstr>
      <vt:lpstr>Secondary Potential Sites</vt:lpstr>
      <vt:lpstr>P-1 Monitoring</vt:lpstr>
      <vt:lpstr>Merits of a Boundary Correction</vt:lpstr>
      <vt:lpstr>And More</vt:lpstr>
      <vt:lpstr>Plus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BCWA Watershed Boundary</dc:title>
  <dc:creator>Russell Clayshulte</dc:creator>
  <cp:lastModifiedBy>Russell Clayshulte</cp:lastModifiedBy>
  <cp:revision>17</cp:revision>
  <dcterms:created xsi:type="dcterms:W3CDTF">2015-10-13T13:51:37Z</dcterms:created>
  <dcterms:modified xsi:type="dcterms:W3CDTF">2016-03-31T14:39:00Z</dcterms:modified>
</cp:coreProperties>
</file>