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256" r:id="rId2"/>
    <p:sldId id="308" r:id="rId3"/>
    <p:sldId id="314" r:id="rId4"/>
    <p:sldId id="258" r:id="rId5"/>
    <p:sldId id="320" r:id="rId6"/>
    <p:sldId id="301" r:id="rId7"/>
    <p:sldId id="257" r:id="rId8"/>
    <p:sldId id="312" r:id="rId9"/>
    <p:sldId id="319" r:id="rId10"/>
    <p:sldId id="285" r:id="rId11"/>
    <p:sldId id="305" r:id="rId12"/>
    <p:sldId id="315" r:id="rId13"/>
    <p:sldId id="322" r:id="rId14"/>
    <p:sldId id="279" r:id="rId15"/>
    <p:sldId id="317" r:id="rId16"/>
    <p:sldId id="316" r:id="rId17"/>
    <p:sldId id="323" r:id="rId18"/>
    <p:sldId id="286" r:id="rId19"/>
    <p:sldId id="259" r:id="rId20"/>
    <p:sldId id="324" r:id="rId21"/>
    <p:sldId id="277" r:id="rId22"/>
    <p:sldId id="31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90506" autoAdjust="0"/>
  </p:normalViewPr>
  <p:slideViewPr>
    <p:cSldViewPr>
      <p:cViewPr varScale="1">
        <p:scale>
          <a:sx n="92" d="100"/>
          <a:sy n="92" d="100"/>
        </p:scale>
        <p:origin x="-1042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64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BCWA%20Watershed%20Plan\MSD%20Master%20Spreadsheets\MSD11%20Coyote%20Gulch%20Data%20Mast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Watershed%202014\Master%20Files\2014%20Bear%20Creek%20Maste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Watershed%202014\Master%20Files\2014%20Bear%20Creek%20Mast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Watershed%202014\Master%20Files\2014%20Bear%20Creek%20Master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Master%20Spreadsheets\MSD18%20Bear%20Creek%20Fishery%20Master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Master%20Spreadsheets\MSD18%20Bear%20Creek%20Fishery%20Master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Watershed%202015\2015%20Bear%20Creek%20Mast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1"/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Total Phosphorus</a:t>
            </a:r>
          </a:p>
        </c:rich>
      </c:tx>
      <c:layout/>
    </c:title>
    <c:plotArea>
      <c:layout/>
      <c:areaChart>
        <c:grouping val="stacked"/>
        <c:ser>
          <c:idx val="0"/>
          <c:order val="0"/>
          <c:tx>
            <c:strRef>
              <c:f>Load!$U$88</c:f>
              <c:strCache>
                <c:ptCount val="1"/>
                <c:pt idx="0">
                  <c:v>T Phos</c:v>
                </c:pt>
              </c:strCache>
            </c:strRef>
          </c:tx>
          <c:spPr>
            <a:solidFill>
              <a:schemeClr val="accent3"/>
            </a:solidFill>
          </c:spPr>
          <c:cat>
            <c:multiLvlStrRef>
              <c:f>Load!$Q$89:$S$96</c:f>
              <c:multiLvlStrCache>
                <c:ptCount val="8"/>
                <c:lvl>
                  <c:pt idx="0">
                    <c:v>2006-2007</c:v>
                  </c:pt>
                  <c:pt idx="1">
                    <c:v>2007-2008</c:v>
                  </c:pt>
                  <c:pt idx="2">
                    <c:v>2009*</c:v>
                  </c:pt>
                  <c:pt idx="3">
                    <c:v>2010*</c:v>
                  </c:pt>
                  <c:pt idx="4">
                    <c:v>2011*</c:v>
                  </c:pt>
                  <c:pt idx="5">
                    <c:v>2012</c:v>
                  </c:pt>
                  <c:pt idx="6">
                    <c:v>2013</c:v>
                  </c:pt>
                  <c:pt idx="7">
                    <c:v>2014</c:v>
                  </c:pt>
                </c:lvl>
                <c:lvl>
                  <c:pt idx="0">
                    <c:v>Pre-construction</c:v>
                  </c:pt>
                  <c:pt idx="1">
                    <c:v>Post-Construction</c:v>
                  </c:pt>
                </c:lvl>
              </c:multiLvlStrCache>
            </c:multiLvlStrRef>
          </c:cat>
          <c:val>
            <c:numRef>
              <c:f>Load!$U$89:$U$96</c:f>
              <c:numCache>
                <c:formatCode>#,##0.0</c:formatCode>
                <c:ptCount val="8"/>
                <c:pt idx="0">
                  <c:v>19.958846877282348</c:v>
                </c:pt>
                <c:pt idx="1">
                  <c:v>4.4289765545789477</c:v>
                </c:pt>
                <c:pt idx="2">
                  <c:v>6.6654089090909094</c:v>
                </c:pt>
                <c:pt idx="3">
                  <c:v>8.1264441638545453</c:v>
                </c:pt>
                <c:pt idx="4">
                  <c:v>6.0778043225454548</c:v>
                </c:pt>
                <c:pt idx="5">
                  <c:v>2.74611214325</c:v>
                </c:pt>
                <c:pt idx="6">
                  <c:v>4.5999999999999996</c:v>
                </c:pt>
                <c:pt idx="7" formatCode="General">
                  <c:v>4.4000000000000004</c:v>
                </c:pt>
              </c:numCache>
            </c:numRef>
          </c:val>
        </c:ser>
        <c:axId val="72260224"/>
        <c:axId val="72270208"/>
      </c:areaChart>
      <c:catAx>
        <c:axId val="7226022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72270208"/>
        <c:crosses val="autoZero"/>
        <c:auto val="1"/>
        <c:lblAlgn val="ctr"/>
        <c:lblOffset val="100"/>
      </c:catAx>
      <c:valAx>
        <c:axId val="72270208"/>
        <c:scaling>
          <c:orientation val="minMax"/>
        </c:scaling>
        <c:axPos val="l"/>
        <c:majorGridlines/>
        <c:minorGridlines/>
        <c:numFmt formatCode="#,##0.0" sourceLinked="1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72260224"/>
        <c:crosses val="autoZero"/>
        <c:crossBetween val="midCat"/>
      </c:valAx>
    </c:plotArea>
    <c:plotVisOnly val="1"/>
  </c:chart>
  <c:spPr>
    <a:gradFill>
      <a:gsLst>
        <a:gs pos="0">
          <a:srgbClr val="4F81BD">
            <a:tint val="66000"/>
            <a:satMod val="160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1"/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Total Phosphorus  Pounds/Season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'MWS 2014 chemistry'!$AO$3</c:f>
              <c:strCache>
                <c:ptCount val="1"/>
                <c:pt idx="0">
                  <c:v>T Phos Pounds</c:v>
                </c:pt>
              </c:strCache>
            </c:strRef>
          </c:tx>
          <c:cat>
            <c:multiLvlStrRef>
              <c:f>'MWS 2014 chemistry'!$AD$4:$AE$21</c:f>
              <c:multiLvlStrCache>
                <c:ptCount val="18"/>
                <c:lvl>
                  <c:pt idx="0">
                    <c:v>Site 37</c:v>
                  </c:pt>
                  <c:pt idx="1">
                    <c:v>Site 58</c:v>
                  </c:pt>
                  <c:pt idx="2">
                    <c:v>Site 2a</c:v>
                  </c:pt>
                  <c:pt idx="3">
                    <c:v>Site 3a</c:v>
                  </c:pt>
                  <c:pt idx="4">
                    <c:v>Site 25</c:v>
                  </c:pt>
                  <c:pt idx="5">
                    <c:v>Site 5</c:v>
                  </c:pt>
                  <c:pt idx="6">
                    <c:v>Site 8a</c:v>
                  </c:pt>
                  <c:pt idx="7">
                    <c:v>Site 9</c:v>
                  </c:pt>
                  <c:pt idx="8">
                    <c:v>Site 12</c:v>
                  </c:pt>
                  <c:pt idx="9">
                    <c:v>Site 13a</c:v>
                  </c:pt>
                  <c:pt idx="10">
                    <c:v>Site 14a</c:v>
                  </c:pt>
                  <c:pt idx="11">
                    <c:v>Site 34</c:v>
                  </c:pt>
                  <c:pt idx="12">
                    <c:v>Site 35</c:v>
                  </c:pt>
                  <c:pt idx="13">
                    <c:v>Site 50</c:v>
                  </c:pt>
                  <c:pt idx="14">
                    <c:v>Site 64</c:v>
                  </c:pt>
                  <c:pt idx="15">
                    <c:v>site 32</c:v>
                  </c:pt>
                  <c:pt idx="16">
                    <c:v>Site 18</c:v>
                  </c:pt>
                  <c:pt idx="17">
                    <c:v>Site 19</c:v>
                  </c:pt>
                </c:lvl>
                <c:lvl>
                  <c:pt idx="0">
                    <c:v>Seg 7</c:v>
                  </c:pt>
                  <c:pt idx="1">
                    <c:v>Seg 1a</c:v>
                  </c:pt>
                  <c:pt idx="4">
                    <c:v>Seg 3</c:v>
                  </c:pt>
                  <c:pt idx="5">
                    <c:v>Seg 1e</c:v>
                  </c:pt>
                  <c:pt idx="11">
                    <c:v>Seg 4a</c:v>
                  </c:pt>
                  <c:pt idx="12">
                    <c:v>Seg 5</c:v>
                  </c:pt>
                  <c:pt idx="16">
                    <c:v>Seg 6a</c:v>
                  </c:pt>
                  <c:pt idx="17">
                    <c:v>Seg 6b</c:v>
                  </c:pt>
                </c:lvl>
              </c:multiLvlStrCache>
            </c:multiLvlStrRef>
          </c:cat>
          <c:val>
            <c:numRef>
              <c:f>'MWS 2014 chemistry'!$AO$4:$AO$21</c:f>
              <c:numCache>
                <c:formatCode>#,##0</c:formatCode>
                <c:ptCount val="18"/>
                <c:pt idx="0">
                  <c:v>70</c:v>
                </c:pt>
                <c:pt idx="1">
                  <c:v>105.78040730417995</c:v>
                </c:pt>
                <c:pt idx="2">
                  <c:v>506.80948712800148</c:v>
                </c:pt>
                <c:pt idx="3">
                  <c:v>1638.05572224</c:v>
                </c:pt>
                <c:pt idx="4">
                  <c:v>84.497413000000449</c:v>
                </c:pt>
                <c:pt idx="5">
                  <c:v>2276.7980992679909</c:v>
                </c:pt>
                <c:pt idx="6">
                  <c:v>2613.8335358240111</c:v>
                </c:pt>
                <c:pt idx="7">
                  <c:v>2504.3675751409005</c:v>
                </c:pt>
                <c:pt idx="8">
                  <c:v>2671.4356515427012</c:v>
                </c:pt>
                <c:pt idx="9">
                  <c:v>2664.8553861650012</c:v>
                </c:pt>
                <c:pt idx="10">
                  <c:v>3275.1646955019987</c:v>
                </c:pt>
                <c:pt idx="11">
                  <c:v>80.636104375750008</c:v>
                </c:pt>
                <c:pt idx="12">
                  <c:v>391.01236764239923</c:v>
                </c:pt>
                <c:pt idx="13">
                  <c:v>1073.1647152292499</c:v>
                </c:pt>
                <c:pt idx="14">
                  <c:v>87.100114018679989</c:v>
                </c:pt>
                <c:pt idx="15">
                  <c:v>319.43814490559754</c:v>
                </c:pt>
                <c:pt idx="16">
                  <c:v>95.536007393259538</c:v>
                </c:pt>
                <c:pt idx="17">
                  <c:v>127.02941415710004</c:v>
                </c:pt>
              </c:numCache>
            </c:numRef>
          </c:val>
        </c:ser>
        <c:axId val="68091264"/>
        <c:axId val="71963008"/>
      </c:barChart>
      <c:catAx>
        <c:axId val="68091264"/>
        <c:scaling>
          <c:orientation val="minMax"/>
        </c:scaling>
        <c:axPos val="b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71963008"/>
        <c:crosses val="autoZero"/>
        <c:auto val="1"/>
        <c:lblAlgn val="ctr"/>
        <c:lblOffset val="100"/>
      </c:catAx>
      <c:valAx>
        <c:axId val="71963008"/>
        <c:scaling>
          <c:orientation val="minMax"/>
        </c:scaling>
        <c:axPos val="l"/>
        <c:majorGridlines/>
        <c:minorGridlines/>
        <c:numFmt formatCode="#,##0" sourceLinked="1"/>
        <c:tickLblPos val="nextTo"/>
        <c:crossAx val="68091264"/>
        <c:crosses val="autoZero"/>
        <c:crossBetween val="between"/>
      </c:valAx>
    </c:plotArea>
    <c:plotVisOnly val="1"/>
  </c:chart>
  <c:spPr>
    <a:gradFill>
      <a:gsLst>
        <a:gs pos="0">
          <a:srgbClr val="4F81BD">
            <a:tint val="66000"/>
            <a:satMod val="160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1"/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Total Nitrogen Pounds/ Season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'MWS 2014 chemistry'!$AL$3</c:f>
              <c:strCache>
                <c:ptCount val="1"/>
                <c:pt idx="0">
                  <c:v>TN pounds</c:v>
                </c:pt>
              </c:strCache>
            </c:strRef>
          </c:tx>
          <c:cat>
            <c:multiLvlStrRef>
              <c:f>'MWS 2014 chemistry'!$AD$4:$AE$21</c:f>
              <c:multiLvlStrCache>
                <c:ptCount val="18"/>
                <c:lvl>
                  <c:pt idx="0">
                    <c:v>Site 37</c:v>
                  </c:pt>
                  <c:pt idx="1">
                    <c:v>Site 58</c:v>
                  </c:pt>
                  <c:pt idx="2">
                    <c:v>Site 2a</c:v>
                  </c:pt>
                  <c:pt idx="3">
                    <c:v>Site 3a</c:v>
                  </c:pt>
                  <c:pt idx="4">
                    <c:v>Site 25</c:v>
                  </c:pt>
                  <c:pt idx="5">
                    <c:v>Site 5</c:v>
                  </c:pt>
                  <c:pt idx="6">
                    <c:v>Site 8a</c:v>
                  </c:pt>
                  <c:pt idx="7">
                    <c:v>Site 9</c:v>
                  </c:pt>
                  <c:pt idx="8">
                    <c:v>Site 12</c:v>
                  </c:pt>
                  <c:pt idx="9">
                    <c:v>Site 13a</c:v>
                  </c:pt>
                  <c:pt idx="10">
                    <c:v>Site 14a</c:v>
                  </c:pt>
                  <c:pt idx="11">
                    <c:v>Site 34</c:v>
                  </c:pt>
                  <c:pt idx="12">
                    <c:v>Site 35</c:v>
                  </c:pt>
                  <c:pt idx="13">
                    <c:v>Site 50</c:v>
                  </c:pt>
                  <c:pt idx="14">
                    <c:v>Site 64</c:v>
                  </c:pt>
                  <c:pt idx="15">
                    <c:v>site 32</c:v>
                  </c:pt>
                  <c:pt idx="16">
                    <c:v>Site 18</c:v>
                  </c:pt>
                  <c:pt idx="17">
                    <c:v>Site 19</c:v>
                  </c:pt>
                </c:lvl>
                <c:lvl>
                  <c:pt idx="0">
                    <c:v>Seg 7</c:v>
                  </c:pt>
                  <c:pt idx="1">
                    <c:v>Seg 1a</c:v>
                  </c:pt>
                  <c:pt idx="4">
                    <c:v>Seg 3</c:v>
                  </c:pt>
                  <c:pt idx="5">
                    <c:v>Seg 1e</c:v>
                  </c:pt>
                  <c:pt idx="11">
                    <c:v>Seg 4a</c:v>
                  </c:pt>
                  <c:pt idx="12">
                    <c:v>Seg 5</c:v>
                  </c:pt>
                  <c:pt idx="16">
                    <c:v>Seg 6a</c:v>
                  </c:pt>
                  <c:pt idx="17">
                    <c:v>Seg 6b</c:v>
                  </c:pt>
                </c:lvl>
              </c:multiLvlStrCache>
            </c:multiLvlStrRef>
          </c:cat>
          <c:val>
            <c:numRef>
              <c:f>'MWS 2014 chemistry'!$AL$4:$AL$21</c:f>
              <c:numCache>
                <c:formatCode>#,##0</c:formatCode>
                <c:ptCount val="18"/>
                <c:pt idx="0">
                  <c:v>200.23740884700078</c:v>
                </c:pt>
                <c:pt idx="1">
                  <c:v>4870.4978841359407</c:v>
                </c:pt>
                <c:pt idx="2">
                  <c:v>6841.9280762280005</c:v>
                </c:pt>
                <c:pt idx="3">
                  <c:v>11527.81714526396</c:v>
                </c:pt>
                <c:pt idx="4">
                  <c:v>1074.1413561666668</c:v>
                </c:pt>
                <c:pt idx="5">
                  <c:v>16597.956706352001</c:v>
                </c:pt>
                <c:pt idx="6">
                  <c:v>20843.400511773001</c:v>
                </c:pt>
                <c:pt idx="7">
                  <c:v>20321.70024713561</c:v>
                </c:pt>
                <c:pt idx="8">
                  <c:v>22896.517375623869</c:v>
                </c:pt>
                <c:pt idx="9">
                  <c:v>24587.061959144998</c:v>
                </c:pt>
                <c:pt idx="10">
                  <c:v>25806.03906628289</c:v>
                </c:pt>
                <c:pt idx="11">
                  <c:v>4013.1456243865005</c:v>
                </c:pt>
                <c:pt idx="12">
                  <c:v>1588.3611203711998</c:v>
                </c:pt>
                <c:pt idx="13">
                  <c:v>6981.1024258727721</c:v>
                </c:pt>
                <c:pt idx="14">
                  <c:v>984.88799561995529</c:v>
                </c:pt>
                <c:pt idx="15">
                  <c:v>3161.5819966773106</c:v>
                </c:pt>
                <c:pt idx="16">
                  <c:v>1479.0223948311698</c:v>
                </c:pt>
                <c:pt idx="17">
                  <c:v>1776.2310357246001</c:v>
                </c:pt>
              </c:numCache>
            </c:numRef>
          </c:val>
        </c:ser>
        <c:axId val="72003968"/>
        <c:axId val="72005504"/>
      </c:barChart>
      <c:catAx>
        <c:axId val="72003968"/>
        <c:scaling>
          <c:orientation val="minMax"/>
        </c:scaling>
        <c:axPos val="b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72005504"/>
        <c:crosses val="autoZero"/>
        <c:auto val="1"/>
        <c:lblAlgn val="ctr"/>
        <c:lblOffset val="100"/>
      </c:catAx>
      <c:valAx>
        <c:axId val="72005504"/>
        <c:scaling>
          <c:orientation val="minMax"/>
        </c:scaling>
        <c:axPos val="l"/>
        <c:majorGridlines/>
        <c:minorGridlines/>
        <c:numFmt formatCode="#,##0" sourceLinked="1"/>
        <c:tickLblPos val="nextTo"/>
        <c:crossAx val="72003968"/>
        <c:crosses val="autoZero"/>
        <c:crossBetween val="between"/>
      </c:valAx>
    </c:plotArea>
    <c:plotVisOnly val="1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1"/>
  <c:style val="5"/>
  <c:chart>
    <c:title>
      <c:tx>
        <c:rich>
          <a:bodyPr/>
          <a:lstStyle/>
          <a:p>
            <a:pPr>
              <a:defRPr/>
            </a:pPr>
            <a:r>
              <a:rPr lang="en-US" sz="1200"/>
              <a:t>Total Phosphorus Deposition in Bear Creek Reservoir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Loading!$A$128</c:f>
              <c:strCache>
                <c:ptCount val="1"/>
                <c:pt idx="0">
                  <c:v>BCR Total Phosphorus Deposition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cat>
            <c:numRef>
              <c:f>Loading!$B$127:$H$127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Loading!$B$128:$H$128</c:f>
              <c:numCache>
                <c:formatCode>#,##0</c:formatCode>
                <c:ptCount val="7"/>
                <c:pt idx="0">
                  <c:v>667</c:v>
                </c:pt>
                <c:pt idx="1">
                  <c:v>1014</c:v>
                </c:pt>
                <c:pt idx="2">
                  <c:v>1395</c:v>
                </c:pt>
                <c:pt idx="3">
                  <c:v>223</c:v>
                </c:pt>
                <c:pt idx="4">
                  <c:v>374</c:v>
                </c:pt>
                <c:pt idx="5">
                  <c:v>6759</c:v>
                </c:pt>
                <c:pt idx="6">
                  <c:v>2081.8199934877275</c:v>
                </c:pt>
              </c:numCache>
            </c:numRef>
          </c:val>
        </c:ser>
        <c:gapWidth val="86"/>
        <c:overlap val="-15"/>
        <c:axId val="70332800"/>
        <c:axId val="70334336"/>
      </c:barChart>
      <c:catAx>
        <c:axId val="70332800"/>
        <c:scaling>
          <c:orientation val="minMax"/>
        </c:scaling>
        <c:axPos val="b"/>
        <c:numFmt formatCode="General" sourceLinked="1"/>
        <c:majorTickMark val="in"/>
        <c:minorTickMark val="in"/>
        <c:tickLblPos val="nextTo"/>
        <c:crossAx val="70334336"/>
        <c:crosses val="autoZero"/>
        <c:auto val="1"/>
        <c:lblAlgn val="ctr"/>
        <c:lblOffset val="100"/>
        <c:tickLblSkip val="1"/>
      </c:catAx>
      <c:valAx>
        <c:axId val="70334336"/>
        <c:scaling>
          <c:orientation val="minMax"/>
          <c:max val="7000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TP pounds/year</a:t>
                </a:r>
              </a:p>
            </c:rich>
          </c:tx>
          <c:layout/>
        </c:title>
        <c:numFmt formatCode="#,##0" sourceLinked="0"/>
        <c:tickLblPos val="nextTo"/>
        <c:crossAx val="70332800"/>
        <c:crosses val="autoZero"/>
        <c:crossBetween val="between"/>
        <c:majorUnit val="1000"/>
        <c:minorUnit val="500"/>
      </c:valAx>
      <c:spPr>
        <a:noFill/>
      </c:spPr>
    </c:plotArea>
    <c:plotVisOnly val="1"/>
  </c:chart>
  <c:spPr>
    <a:gradFill>
      <a:gsLst>
        <a:gs pos="0">
          <a:schemeClr val="tx2">
            <a:lumMod val="40000"/>
            <a:lumOff val="60000"/>
          </a:scheme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1"/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100"/>
              <a:t>Total Trout (Rainbow and Browns) Biomass  Mainstem of Bear Creek </a:t>
            </a:r>
          </a:p>
        </c:rich>
      </c:tx>
      <c:layout>
        <c:manualLayout>
          <c:xMode val="edge"/>
          <c:yMode val="edge"/>
          <c:x val="0.17569321533923304"/>
          <c:y val="6.3148535004552989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0641900669325265"/>
          <c:y val="0.17018372703412069"/>
          <c:w val="0.86993314995277959"/>
          <c:h val="0.65682403623598284"/>
        </c:manualLayout>
      </c:layout>
      <c:barChart>
        <c:barDir val="col"/>
        <c:grouping val="clustered"/>
        <c:ser>
          <c:idx val="0"/>
          <c:order val="0"/>
          <c:tx>
            <c:strRef>
              <c:f>'Total Biomass Analysis'!$A$9</c:f>
              <c:strCache>
                <c:ptCount val="1"/>
                <c:pt idx="0">
                  <c:v>Total Biomass</c:v>
                </c:pt>
              </c:strCache>
            </c:strRef>
          </c:tx>
          <c:spPr>
            <a:solidFill>
              <a:schemeClr val="accent1"/>
            </a:solidFill>
            <a:ln w="12700" cap="rnd">
              <a:solidFill>
                <a:schemeClr val="accent1"/>
              </a:solidFill>
              <a:prstDash val="solid"/>
            </a:ln>
          </c:spP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</c:trendline>
          <c:cat>
            <c:numRef>
              <c:f>'Total Biomass Analysis'!$B$3:$U$3</c:f>
              <c:numCache>
                <c:formatCode>General</c:formatCode>
                <c:ptCount val="20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1994</c:v>
                </c:pt>
                <c:pt idx="5">
                  <c:v>1997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2014</c:v>
                </c:pt>
              </c:numCache>
            </c:numRef>
          </c:cat>
          <c:val>
            <c:numRef>
              <c:f>'Total Biomass Analysis'!$B$9:$U$9</c:f>
              <c:numCache>
                <c:formatCode>0</c:formatCode>
                <c:ptCount val="20"/>
                <c:pt idx="0">
                  <c:v>535.79999999999995</c:v>
                </c:pt>
                <c:pt idx="1">
                  <c:v>514</c:v>
                </c:pt>
                <c:pt idx="2">
                  <c:v>189.9</c:v>
                </c:pt>
                <c:pt idx="3">
                  <c:v>461</c:v>
                </c:pt>
                <c:pt idx="4">
                  <c:v>507</c:v>
                </c:pt>
                <c:pt idx="5">
                  <c:v>295</c:v>
                </c:pt>
                <c:pt idx="6">
                  <c:v>535</c:v>
                </c:pt>
                <c:pt idx="7">
                  <c:v>758</c:v>
                </c:pt>
                <c:pt idx="8">
                  <c:v>629</c:v>
                </c:pt>
                <c:pt idx="9">
                  <c:v>629</c:v>
                </c:pt>
                <c:pt idx="10">
                  <c:v>560</c:v>
                </c:pt>
                <c:pt idx="11">
                  <c:v>529</c:v>
                </c:pt>
                <c:pt idx="12">
                  <c:v>726</c:v>
                </c:pt>
                <c:pt idx="13">
                  <c:v>929</c:v>
                </c:pt>
                <c:pt idx="14">
                  <c:v>618</c:v>
                </c:pt>
                <c:pt idx="15">
                  <c:v>748</c:v>
                </c:pt>
                <c:pt idx="16">
                  <c:v>733</c:v>
                </c:pt>
                <c:pt idx="17">
                  <c:v>778</c:v>
                </c:pt>
                <c:pt idx="18">
                  <c:v>815</c:v>
                </c:pt>
                <c:pt idx="19">
                  <c:v>536</c:v>
                </c:pt>
              </c:numCache>
            </c:numRef>
          </c:val>
        </c:ser>
        <c:gapWidth val="66"/>
        <c:axId val="74298496"/>
        <c:axId val="74300032"/>
      </c:barChart>
      <c:catAx>
        <c:axId val="74298496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4300032"/>
        <c:crosses val="autoZero"/>
        <c:auto val="1"/>
        <c:lblAlgn val="ctr"/>
        <c:lblOffset val="100"/>
        <c:tickLblSkip val="1"/>
        <c:tickMarkSkip val="1"/>
      </c:catAx>
      <c:valAx>
        <c:axId val="7430003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Pounds/Acre</a:t>
                </a:r>
              </a:p>
            </c:rich>
          </c:tx>
          <c:layout>
            <c:manualLayout>
              <c:xMode val="edge"/>
              <c:yMode val="edge"/>
              <c:x val="2.364887268468881E-2"/>
              <c:y val="0.3713093458254455"/>
            </c:manualLayout>
          </c:layout>
          <c:spPr>
            <a:noFill/>
            <a:ln w="25400">
              <a:noFill/>
            </a:ln>
          </c:spPr>
        </c:title>
        <c:numFmt formatCode="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4298496"/>
        <c:crosses val="autoZero"/>
        <c:crossBetween val="between"/>
      </c:valAx>
      <c:spPr>
        <a:gradFill>
          <a:gsLst>
            <a:gs pos="0">
              <a:srgbClr val="4F81BD">
                <a:tint val="66000"/>
                <a:satMod val="1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gradFill>
      <a:gsLst>
        <a:gs pos="0">
          <a:srgbClr val="00B050"/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1"/>
  <c:chart>
    <c:title>
      <c:tx>
        <c:rich>
          <a:bodyPr/>
          <a:lstStyle/>
          <a:p>
            <a:pPr>
              <a:defRPr sz="1200" b="1"/>
            </a:pPr>
            <a:r>
              <a:rPr lang="en-US" sz="1200" b="1"/>
              <a:t>Total Trout Biomass Bear Creek</a:t>
            </a:r>
          </a:p>
        </c:rich>
      </c:tx>
      <c:layout>
        <c:manualLayout>
          <c:xMode val="edge"/>
          <c:yMode val="edge"/>
          <c:x val="0.43009685802031655"/>
          <c:y val="4.7732696897375033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'Total Biomass Analysis'!$X$4</c:f>
              <c:strCache>
                <c:ptCount val="1"/>
                <c:pt idx="0">
                  <c:v>All Data per Year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'Total Biomass Analysis'!$Y$3:$AB$3</c:f>
              <c:strCache>
                <c:ptCount val="4"/>
                <c:pt idx="0">
                  <c:v>1991-1999</c:v>
                </c:pt>
                <c:pt idx="1">
                  <c:v>2000-2003</c:v>
                </c:pt>
                <c:pt idx="2">
                  <c:v>2004-2013</c:v>
                </c:pt>
                <c:pt idx="3">
                  <c:v>2014 After Flood</c:v>
                </c:pt>
              </c:strCache>
            </c:strRef>
          </c:cat>
          <c:val>
            <c:numRef>
              <c:f>'Total Biomass Analysis'!$Y$4:$AB$4</c:f>
              <c:numCache>
                <c:formatCode>#,##0</c:formatCode>
                <c:ptCount val="4"/>
                <c:pt idx="0">
                  <c:v>2381.5714285714321</c:v>
                </c:pt>
                <c:pt idx="1">
                  <c:v>2486.5</c:v>
                </c:pt>
                <c:pt idx="2">
                  <c:v>6768.25</c:v>
                </c:pt>
                <c:pt idx="3">
                  <c:v>4152</c:v>
                </c:pt>
              </c:numCache>
            </c:numRef>
          </c:val>
        </c:ser>
        <c:ser>
          <c:idx val="1"/>
          <c:order val="1"/>
          <c:tx>
            <c:strRef>
              <c:f>'Total Biomass Analysis'!$X$5</c:f>
              <c:strCache>
                <c:ptCount val="1"/>
                <c:pt idx="0">
                  <c:v>Complete sets (5-sites)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'Total Biomass Analysis'!$Y$3:$AB$3</c:f>
              <c:strCache>
                <c:ptCount val="4"/>
                <c:pt idx="0">
                  <c:v>1991-1999</c:v>
                </c:pt>
                <c:pt idx="1">
                  <c:v>2000-2003</c:v>
                </c:pt>
                <c:pt idx="2">
                  <c:v>2004-2013</c:v>
                </c:pt>
                <c:pt idx="3">
                  <c:v>2014 After Flood</c:v>
                </c:pt>
              </c:strCache>
            </c:strRef>
          </c:cat>
          <c:val>
            <c:numRef>
              <c:f>'Total Biomass Analysis'!$Y$5:$AB$5</c:f>
              <c:numCache>
                <c:formatCode>#,##0</c:formatCode>
                <c:ptCount val="4"/>
                <c:pt idx="0">
                  <c:v>2448.6666666666629</c:v>
                </c:pt>
                <c:pt idx="1">
                  <c:v>2658.5</c:v>
                </c:pt>
                <c:pt idx="2">
                  <c:v>5645.75</c:v>
                </c:pt>
                <c:pt idx="3">
                  <c:v>2922</c:v>
                </c:pt>
              </c:numCache>
            </c:numRef>
          </c:val>
        </c:ser>
        <c:axId val="74316800"/>
        <c:axId val="74416896"/>
      </c:barChart>
      <c:catAx>
        <c:axId val="74316800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4416896"/>
        <c:crosses val="autoZero"/>
        <c:auto val="1"/>
        <c:lblAlgn val="ctr"/>
        <c:lblOffset val="100"/>
        <c:tickLblSkip val="1"/>
        <c:tickMarkSkip val="1"/>
      </c:catAx>
      <c:valAx>
        <c:axId val="7441689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 b="1"/>
                </a:pPr>
                <a:r>
                  <a:rPr lang="en-US" sz="1000" b="1"/>
                  <a:t>Biomass Pounds/acre</a:t>
                </a:r>
              </a:p>
            </c:rich>
          </c:tx>
          <c:layout>
            <c:manualLayout>
              <c:xMode val="edge"/>
              <c:yMode val="edge"/>
              <c:x val="0.16028636297615681"/>
              <c:y val="0.14226937230207534"/>
            </c:manualLayout>
          </c:layout>
        </c:title>
        <c:numFmt formatCode="#,##0" sourceLinked="1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431680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000" b="1"/>
            </a:pPr>
            <a:endParaRPr lang="en-US"/>
          </a:p>
        </c:txPr>
      </c:dTable>
      <c:spPr>
        <a:gradFill>
          <a:gsLst>
            <a:gs pos="0">
              <a:srgbClr val="4F81BD">
                <a:tint val="66000"/>
                <a:satMod val="1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gradFill>
      <a:gsLst>
        <a:gs pos="0">
          <a:srgbClr val="00B050">
            <a:alpha val="62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  <a:ln w="3175">
      <a:noFill/>
      <a:prstDash val="solid"/>
    </a:ln>
  </c:spPr>
  <c:txPr>
    <a:bodyPr/>
    <a:lstStyle/>
    <a:p>
      <a:pPr>
        <a:defRPr sz="5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1"/>
  <c:chart>
    <c:title>
      <c:tx>
        <c:rich>
          <a:bodyPr/>
          <a:lstStyle/>
          <a:p>
            <a:pPr>
              <a:defRPr sz="1200" b="1"/>
            </a:pPr>
            <a:r>
              <a:rPr lang="en-US" sz="1200"/>
              <a:t>Estimated Bear Creek Reservoir Inflow (Acre-Ft/Year)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4763503914878209"/>
          <c:y val="0.11790411519660959"/>
          <c:w val="0.8226665042525757"/>
          <c:h val="0.71737165949156922"/>
        </c:manualLayout>
      </c:layout>
      <c:barChart>
        <c:barDir val="col"/>
        <c:grouping val="clustered"/>
        <c:ser>
          <c:idx val="1"/>
          <c:order val="0"/>
          <c:tx>
            <c:strRef>
              <c:f>'Monthly Discharge'!$B$55</c:f>
              <c:strCache>
                <c:ptCount val="1"/>
                <c:pt idx="0">
                  <c:v>Total Reservoir Inflow (Acre-Ft/Year)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rgbClr val="000000"/>
              </a:solidFill>
              <a:prstDash val="solid"/>
            </a:ln>
          </c:spPr>
          <c:trendline>
            <c:trendlineType val="linear"/>
          </c:trendline>
          <c:cat>
            <c:numRef>
              <c:f>'Monthly Discharge'!$A$56:$A$84</c:f>
              <c:numCache>
                <c:formatCode>General</c:formatCode>
                <c:ptCount val="29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</c:numCache>
            </c:numRef>
          </c:cat>
          <c:val>
            <c:numRef>
              <c:f>'Monthly Discharge'!$B$56:$B$84</c:f>
              <c:numCache>
                <c:formatCode>#,##0</c:formatCode>
                <c:ptCount val="29"/>
                <c:pt idx="0">
                  <c:v>61594.954499999993</c:v>
                </c:pt>
                <c:pt idx="1">
                  <c:v>26201.379000000001</c:v>
                </c:pt>
                <c:pt idx="2">
                  <c:v>7527.4679999999998</c:v>
                </c:pt>
                <c:pt idx="3">
                  <c:v>20266.259999999998</c:v>
                </c:pt>
                <c:pt idx="4">
                  <c:v>25694.7225</c:v>
                </c:pt>
                <c:pt idx="5">
                  <c:v>18384.392999999996</c:v>
                </c:pt>
                <c:pt idx="6">
                  <c:v>11291.201999999999</c:v>
                </c:pt>
                <c:pt idx="7">
                  <c:v>13173.069</c:v>
                </c:pt>
                <c:pt idx="8">
                  <c:v>69556.699499999988</c:v>
                </c:pt>
                <c:pt idx="9">
                  <c:v>22654.783499999998</c:v>
                </c:pt>
                <c:pt idx="10">
                  <c:v>38071.616999999998</c:v>
                </c:pt>
                <c:pt idx="11">
                  <c:v>69122.422500000001</c:v>
                </c:pt>
                <c:pt idx="12">
                  <c:v>52692.275999999998</c:v>
                </c:pt>
                <c:pt idx="13">
                  <c:v>13173.069</c:v>
                </c:pt>
                <c:pt idx="14">
                  <c:v>15134.171499999999</c:v>
                </c:pt>
                <c:pt idx="15">
                  <c:v>4248.6766499999994</c:v>
                </c:pt>
                <c:pt idx="16">
                  <c:v>21641.470499999999</c:v>
                </c:pt>
                <c:pt idx="17">
                  <c:v>20924.913449999996</c:v>
                </c:pt>
                <c:pt idx="18">
                  <c:v>36624.026999999995</c:v>
                </c:pt>
                <c:pt idx="19">
                  <c:v>8497.4680000000008</c:v>
                </c:pt>
                <c:pt idx="20">
                  <c:v>56500</c:v>
                </c:pt>
                <c:pt idx="21">
                  <c:v>19400</c:v>
                </c:pt>
                <c:pt idx="22">
                  <c:v>25943</c:v>
                </c:pt>
                <c:pt idx="23">
                  <c:v>29007</c:v>
                </c:pt>
                <c:pt idx="24">
                  <c:v>9432</c:v>
                </c:pt>
                <c:pt idx="25">
                  <c:v>5868</c:v>
                </c:pt>
                <c:pt idx="26">
                  <c:v>42275</c:v>
                </c:pt>
                <c:pt idx="27">
                  <c:v>32941</c:v>
                </c:pt>
                <c:pt idx="28">
                  <c:v>115076.67271500001</c:v>
                </c:pt>
              </c:numCache>
            </c:numRef>
          </c:val>
        </c:ser>
        <c:axId val="72126848"/>
        <c:axId val="72129152"/>
      </c:barChart>
      <c:catAx>
        <c:axId val="72126848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360000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2129152"/>
        <c:crosses val="autoZero"/>
        <c:auto val="1"/>
        <c:lblAlgn val="ctr"/>
        <c:lblOffset val="100"/>
        <c:tickLblSkip val="1"/>
        <c:tickMarkSkip val="1"/>
      </c:catAx>
      <c:valAx>
        <c:axId val="7212915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400"/>
                  <a:t>Acre-Feet Per Year</a:t>
                </a:r>
              </a:p>
            </c:rich>
          </c:tx>
          <c:layout>
            <c:manualLayout>
              <c:xMode val="edge"/>
              <c:yMode val="edge"/>
              <c:x val="3.4091156616426456E-2"/>
              <c:y val="0.23232638606847344"/>
            </c:manualLayout>
          </c:layout>
          <c:spPr>
            <a:noFill/>
            <a:ln w="25400">
              <a:noFill/>
            </a:ln>
          </c:spPr>
        </c:title>
        <c:numFmt formatCode="#,##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2126848"/>
        <c:crosses val="autoZero"/>
        <c:crossBetween val="between"/>
        <c:majorUnit val="20000"/>
      </c:valAx>
      <c:spPr>
        <a:gradFill>
          <a:gsLst>
            <a:gs pos="0">
              <a:schemeClr val="bg1">
                <a:lumMod val="75000"/>
              </a:scheme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12700" cap="rnd">
          <a:solidFill>
            <a:srgbClr val="808080"/>
          </a:solidFill>
          <a:prstDash val="solid"/>
        </a:ln>
      </c:spPr>
    </c:plotArea>
    <c:plotVisOnly val="1"/>
    <c:dispBlanksAs val="gap"/>
  </c:chart>
  <c:spPr>
    <a:gradFill>
      <a:gsLst>
        <a:gs pos="0">
          <a:srgbClr val="4F81BD">
            <a:tint val="66000"/>
            <a:satMod val="160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  <a:ln w="3175">
      <a:solidFill>
        <a:srgbClr val="000000"/>
      </a:solidFill>
      <a:prstDash val="solid"/>
    </a:ln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D84D8-FA0F-4525-8479-29DF4F6D6C82}" type="datetimeFigureOut">
              <a:rPr lang="en-US" smtClean="0"/>
              <a:pPr/>
              <a:t>9/8/2015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CBDB0-CE25-4B42-9FCB-1F226D662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05004-D6D9-4F5D-8D24-DAA5006A9C81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B1DF0-83AD-428C-81B2-B1BA178730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E3A5B66-750B-4717-964D-4D0427ADD8D5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3A5B66-750B-4717-964D-4D0427ADD8D5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3A5B66-750B-4717-964D-4D0427ADD8D5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3A5B66-750B-4717-964D-4D0427ADD8D5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3A5B66-750B-4717-964D-4D0427ADD8D5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3A5B66-750B-4717-964D-4D0427ADD8D5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3A5B66-750B-4717-964D-4D0427ADD8D5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3A5B66-750B-4717-964D-4D0427ADD8D5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3A5B66-750B-4717-964D-4D0427ADD8D5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E3A5B66-750B-4717-964D-4D0427ADD8D5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E3A5B66-750B-4717-964D-4D0427ADD8D5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E3A5B66-750B-4717-964D-4D0427ADD8D5}" type="datetimeFigureOut">
              <a:rPr lang="en-US" smtClean="0"/>
              <a:pPr/>
              <a:t>9/8/2015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33400"/>
            <a:ext cx="7848600" cy="70690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Bear Creek Watershed Association</a:t>
            </a:r>
            <a:endParaRPr lang="en-US" sz="4000" dirty="0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609600" y="1600200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itchFamily="66" charset="0"/>
                <a:ea typeface="Times New Roman" pitchFamily="18" charset="0"/>
                <a:cs typeface="Arial" pitchFamily="34" charset="0"/>
              </a:rPr>
              <a:t>The Bear Creek Watershed Association protects &amp; restores water &amp; environmental quality within the Bear Creek Watershed from the effects of land use.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2895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Bear Creek Association Newsletter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3505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2014-2015 Flood </a:t>
            </a:r>
            <a:r>
              <a:rPr lang="en-US" dirty="0" smtClean="0"/>
              <a:t>Recovery</a:t>
            </a:r>
            <a:endParaRPr lang="en-US" dirty="0"/>
          </a:p>
        </p:txBody>
      </p:sp>
      <p:sp>
        <p:nvSpPr>
          <p:cNvPr id="1026" name="Text Box 2"/>
          <p:cNvSpPr txBox="1">
            <a:spLocks noChangeArrowheads="1" noChangeShapeType="1"/>
          </p:cNvSpPr>
          <p:nvPr/>
        </p:nvSpPr>
        <p:spPr bwMode="auto">
          <a:xfrm>
            <a:off x="4724400" y="3276600"/>
            <a:ext cx="4022725" cy="1219200"/>
          </a:xfrm>
          <a:prstGeom prst="rect">
            <a:avLst/>
          </a:prstGeom>
          <a:solidFill>
            <a:srgbClr val="009900">
              <a:alpha val="25000"/>
            </a:srgbClr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006699"/>
                </a:solidFill>
                <a:effectLst/>
                <a:latin typeface="Lucida Sans Typewriter" pitchFamily="49" charset="0"/>
                <a:cs typeface="Arial" pitchFamily="34" charset="0"/>
              </a:rPr>
              <a:t>BCWA PINNACLE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BCWA Generic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3429000"/>
            <a:ext cx="1247775" cy="102425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" name="Picture 11" descr="0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962400"/>
            <a:ext cx="3886200" cy="2590800"/>
          </a:xfrm>
          <a:prstGeom prst="rect">
            <a:avLst/>
          </a:prstGeom>
        </p:spPr>
      </p:pic>
      <p:pic>
        <p:nvPicPr>
          <p:cNvPr id="10" name="Picture 9" descr="IMG_88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4572000"/>
            <a:ext cx="3200400" cy="2133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28600"/>
            <a:ext cx="3441192" cy="944562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 smtClean="0"/>
              <a:t>Coyote Gulch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057400"/>
            <a:ext cx="5943600" cy="394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487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pril 180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1219200"/>
            <a:ext cx="2590800" cy="1943100"/>
          </a:xfrm>
          <a:prstGeom prst="rect">
            <a:avLst/>
          </a:prstGeom>
        </p:spPr>
      </p:pic>
      <p:pic>
        <p:nvPicPr>
          <p:cNvPr id="10" name="Picture 9" descr="IMG_10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038600"/>
            <a:ext cx="2667000" cy="2000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39000" y="3276600"/>
            <a:ext cx="16764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2006-2015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4114800"/>
            <a:ext cx="2667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Trade Pounds = 92.2</a:t>
            </a:r>
            <a:endParaRPr lang="en-US" dirty="0"/>
          </a:p>
        </p:txBody>
      </p:sp>
      <p:graphicFrame>
        <p:nvGraphicFramePr>
          <p:cNvPr id="13" name="Chart 12"/>
          <p:cNvGraphicFramePr/>
          <p:nvPr/>
        </p:nvGraphicFramePr>
        <p:xfrm>
          <a:off x="2562225" y="4909185"/>
          <a:ext cx="6581775" cy="1948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70104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Nonpoint source loading &amp; tracking</a:t>
            </a:r>
          </a:p>
          <a:p>
            <a:r>
              <a:rPr lang="en-US" dirty="0" smtClean="0"/>
              <a:t>Coyote </a:t>
            </a:r>
            <a:r>
              <a:rPr lang="en-US" dirty="0" smtClean="0"/>
              <a:t>Gulch - </a:t>
            </a:r>
            <a:r>
              <a:rPr lang="en-US" dirty="0" smtClean="0"/>
              <a:t>Trading </a:t>
            </a:r>
            <a:endParaRPr lang="en-US" dirty="0" smtClean="0"/>
          </a:p>
          <a:p>
            <a:r>
              <a:rPr lang="en-US" dirty="0" smtClean="0"/>
              <a:t>Septic Systems – Kerr &amp; Cub</a:t>
            </a:r>
          </a:p>
          <a:p>
            <a:r>
              <a:rPr lang="en-US" dirty="0" smtClean="0"/>
              <a:t>Tracking management practices</a:t>
            </a:r>
          </a:p>
          <a:p>
            <a:r>
              <a:rPr lang="en-US" dirty="0" smtClean="0"/>
              <a:t>Z</a:t>
            </a:r>
            <a:r>
              <a:rPr lang="en-US" dirty="0" smtClean="0"/>
              <a:t>oning </a:t>
            </a:r>
            <a:r>
              <a:rPr lang="en-US" dirty="0" smtClean="0"/>
              <a:t>and planning reviews for BMPs</a:t>
            </a:r>
          </a:p>
          <a:p>
            <a:r>
              <a:rPr lang="en-US" dirty="0" smtClean="0"/>
              <a:t>L</a:t>
            </a:r>
            <a:r>
              <a:rPr lang="en-US" dirty="0" smtClean="0"/>
              <a:t>ocal </a:t>
            </a:r>
            <a:r>
              <a:rPr lang="en-US" dirty="0" smtClean="0"/>
              <a:t>presentations, education programs</a:t>
            </a:r>
          </a:p>
          <a:p>
            <a:r>
              <a:rPr lang="en-US" dirty="0" smtClean="0"/>
              <a:t>Flood restoration practices, </a:t>
            </a:r>
          </a:p>
          <a:p>
            <a:r>
              <a:rPr lang="en-US" dirty="0" smtClean="0"/>
              <a:t>Assist land-owners</a:t>
            </a:r>
            <a:endParaRPr lang="en-US" dirty="0" smtClean="0"/>
          </a:p>
          <a:p>
            <a:r>
              <a:rPr lang="en-US" dirty="0" smtClean="0"/>
              <a:t>Assist </a:t>
            </a:r>
            <a:r>
              <a:rPr lang="en-US" dirty="0" smtClean="0"/>
              <a:t>invasive species programs</a:t>
            </a:r>
          </a:p>
          <a:p>
            <a:r>
              <a:rPr lang="en-US" dirty="0" smtClean="0"/>
              <a:t>Green Infrastructure projects</a:t>
            </a:r>
          </a:p>
          <a:p>
            <a:r>
              <a:rPr lang="en-US" dirty="0" smtClean="0"/>
              <a:t>Wildfire assessment </a:t>
            </a:r>
            <a:endParaRPr lang="en-US" dirty="0" smtClean="0"/>
          </a:p>
          <a:p>
            <a:r>
              <a:rPr lang="en-US" dirty="0" smtClean="0"/>
              <a:t>S</a:t>
            </a:r>
            <a:r>
              <a:rPr lang="en-US" dirty="0" smtClean="0"/>
              <a:t>ource </a:t>
            </a:r>
            <a:r>
              <a:rPr lang="en-US" dirty="0" smtClean="0"/>
              <a:t>water </a:t>
            </a:r>
            <a:r>
              <a:rPr lang="en-US" dirty="0" smtClean="0"/>
              <a:t>protection</a:t>
            </a:r>
          </a:p>
          <a:p>
            <a:r>
              <a:rPr lang="en-US" dirty="0" smtClean="0"/>
              <a:t>Tributary loading studies</a:t>
            </a:r>
            <a:endParaRPr lang="en-US" dirty="0" smtClean="0"/>
          </a:p>
          <a:p>
            <a:r>
              <a:rPr lang="en-US" dirty="0" smtClean="0"/>
              <a:t>Erosion Control </a:t>
            </a:r>
            <a:r>
              <a:rPr lang="en-US" dirty="0" smtClean="0"/>
              <a:t>Reviews</a:t>
            </a:r>
          </a:p>
          <a:p>
            <a:r>
              <a:rPr lang="en-US" dirty="0" smtClean="0"/>
              <a:t>Online adaptive management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792162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sz="3600" dirty="0" smtClean="0"/>
              <a:t>Adaptive Management Program</a:t>
            </a:r>
            <a:endParaRPr lang="en-US" sz="3600" dirty="0"/>
          </a:p>
        </p:txBody>
      </p:sp>
      <p:pic>
        <p:nvPicPr>
          <p:cNvPr id="6" name="Picture 5" descr="0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4267200"/>
            <a:ext cx="3429000" cy="22860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5867400" cy="2590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WQCC Summary</a:t>
            </a:r>
          </a:p>
          <a:p>
            <a:pPr lvl="1"/>
            <a:r>
              <a:rPr lang="en-US" dirty="0" smtClean="0"/>
              <a:t>Status of Water Quality (Flood Recovery)</a:t>
            </a:r>
          </a:p>
          <a:p>
            <a:pPr lvl="1"/>
            <a:r>
              <a:rPr lang="en-US" dirty="0" smtClean="0"/>
              <a:t>Status of WQ Goals &amp; Standards (Temperature)</a:t>
            </a:r>
          </a:p>
          <a:p>
            <a:pPr lvl="1"/>
            <a:r>
              <a:rPr lang="en-US" dirty="0" smtClean="0"/>
              <a:t>Phosphorus Trading Program (3 trade policies)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Bear Creek Watershed Association Program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868362"/>
          </a:xfrm>
        </p:spPr>
        <p:txBody>
          <a:bodyPr/>
          <a:lstStyle/>
          <a:p>
            <a:r>
              <a:rPr lang="en-US" dirty="0" smtClean="0"/>
              <a:t>Annual </a:t>
            </a:r>
            <a:r>
              <a:rPr lang="en-US" dirty="0" smtClean="0"/>
              <a:t>Report</a:t>
            </a:r>
            <a:endParaRPr lang="en-US" dirty="0"/>
          </a:p>
        </p:txBody>
      </p:sp>
      <p:pic>
        <p:nvPicPr>
          <p:cNvPr id="6" name="Picture 5" descr="1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1219200"/>
            <a:ext cx="3086100" cy="2057400"/>
          </a:xfrm>
          <a:prstGeom prst="rect">
            <a:avLst/>
          </a:prstGeom>
        </p:spPr>
      </p:pic>
      <p:graphicFrame>
        <p:nvGraphicFramePr>
          <p:cNvPr id="7" name="Chart 6"/>
          <p:cNvGraphicFramePr/>
          <p:nvPr/>
        </p:nvGraphicFramePr>
        <p:xfrm>
          <a:off x="304800" y="3581400"/>
          <a:ext cx="84582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TN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4582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705600" cy="762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 smtClean="0"/>
              <a:t>Bear Creek Reservoir &amp; Park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8382000" cy="5410200"/>
          </a:xfrm>
          <a:prstGeom prst="rect">
            <a:avLst/>
          </a:prstGeom>
          <a:noFill/>
          <a:ln w="12700" cmpd="sng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2014 BCR Internal Load Problem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066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Phosphorus Loading</a:t>
            </a:r>
            <a:endParaRPr lang="en-US" dirty="0"/>
          </a:p>
        </p:txBody>
      </p:sp>
      <p:pic>
        <p:nvPicPr>
          <p:cNvPr id="7" name="Picture 6" descr="0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352800"/>
            <a:ext cx="3962400" cy="26416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1371600"/>
          <a:ext cx="6699249" cy="2441303"/>
        </p:xfrm>
        <a:graphic>
          <a:graphicData uri="http://schemas.openxmlformats.org/drawingml/2006/table">
            <a:tbl>
              <a:tblPr/>
              <a:tblGrid>
                <a:gridCol w="3352800"/>
                <a:gridCol w="1169245"/>
                <a:gridCol w="766376"/>
                <a:gridCol w="696706"/>
                <a:gridCol w="714122"/>
              </a:tblGrid>
              <a:tr h="424493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</a:rPr>
                        <a:t>2014 Total Phosphorus Loading (Pounds)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5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Times New Roman"/>
                        </a:rPr>
                        <a:t>Total TP Load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Times New Roman"/>
                        </a:rPr>
                        <a:t>PS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Times New Roman"/>
                        </a:rPr>
                        <a:t>NPS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Times New Roman"/>
                        </a:rPr>
                        <a:t>%NPS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936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</a:rPr>
                        <a:t>Turkey Creek Drainage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489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7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482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99%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6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</a:rPr>
                        <a:t>Bear Creek Drainage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3,521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1,069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2,452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56%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6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</a:rPr>
                        <a:t>Discharged into Reservoir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4,010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1,076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2,934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63%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6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</a:rPr>
                        <a:t>Site 45 Outflow BCR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</a:rPr>
                        <a:t>1,980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36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</a:rPr>
                        <a:t>BCR Total Phosphorus Deposition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</a:rPr>
                        <a:t>2,031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228600"/>
          <a:ext cx="86106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1828800" y="4114800"/>
          <a:ext cx="6997850" cy="2402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2743200" cy="1295400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 smtClean="0"/>
              <a:t>Watershed Hydrology</a:t>
            </a:r>
            <a:endParaRPr lang="en-US" dirty="0"/>
          </a:p>
        </p:txBody>
      </p:sp>
      <p:pic>
        <p:nvPicPr>
          <p:cNvPr id="4" name="Picture 3" descr="1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228600"/>
            <a:ext cx="2590800" cy="1727200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28600" y="2133600"/>
          <a:ext cx="8691611" cy="4238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86600" y="228600"/>
            <a:ext cx="1905000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 the last 115 years, only 2 years with similar flow 1901 &amp; 1944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ar Creek Watershed Map_2011.jpg"/>
          <p:cNvPicPr>
            <a:picLocks noChangeAspect="1"/>
          </p:cNvPicPr>
          <p:nvPr/>
        </p:nvPicPr>
        <p:blipFill>
          <a:blip r:embed="rId3" cstate="print"/>
          <a:srcRect l="5983" t="10268" r="5661" b="9483"/>
          <a:stretch>
            <a:fillRect/>
          </a:stretch>
        </p:blipFill>
        <p:spPr>
          <a:xfrm>
            <a:off x="304800" y="990600"/>
            <a:ext cx="8557491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2286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Bear Creek Watershed </a:t>
            </a:r>
            <a:r>
              <a:rPr lang="en-US" sz="2400" dirty="0" smtClean="0"/>
              <a:t>2015</a:t>
            </a:r>
            <a:endParaRPr lang="en-US" sz="24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81328"/>
            <a:ext cx="8686800" cy="316687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Recreational Users Bear Creek Park &gt; 580,000</a:t>
            </a:r>
          </a:p>
          <a:p>
            <a:r>
              <a:rPr lang="en-US" dirty="0" smtClean="0"/>
              <a:t>People Traveling to Mt. Evans &gt; </a:t>
            </a:r>
            <a:r>
              <a:rPr lang="en-US" dirty="0" smtClean="0"/>
              <a:t>177,000</a:t>
            </a:r>
          </a:p>
          <a:p>
            <a:r>
              <a:rPr lang="en-US" dirty="0" smtClean="0"/>
              <a:t>Mt. Evans Wilderness lower access &gt; 25,000 </a:t>
            </a:r>
            <a:endParaRPr lang="en-US" dirty="0" smtClean="0"/>
          </a:p>
          <a:p>
            <a:r>
              <a:rPr lang="en-US" dirty="0" smtClean="0"/>
              <a:t>Users Denver Mountain Parks &gt; </a:t>
            </a:r>
            <a:r>
              <a:rPr lang="en-US" dirty="0" smtClean="0"/>
              <a:t>225,000</a:t>
            </a:r>
          </a:p>
          <a:p>
            <a:r>
              <a:rPr lang="en-US" dirty="0" smtClean="0"/>
              <a:t>Jefferson County Open Space &gt; 80,000</a:t>
            </a:r>
            <a:endParaRPr lang="en-US" dirty="0" smtClean="0"/>
          </a:p>
          <a:p>
            <a:r>
              <a:rPr lang="en-US" dirty="0" smtClean="0"/>
              <a:t>Users Evergreen Lake &gt; </a:t>
            </a:r>
            <a:r>
              <a:rPr lang="en-US" dirty="0" smtClean="0"/>
              <a:t>275,000</a:t>
            </a:r>
          </a:p>
          <a:p>
            <a:r>
              <a:rPr lang="en-US" dirty="0" smtClean="0"/>
              <a:t>Attendees </a:t>
            </a:r>
            <a:r>
              <a:rPr lang="en-US" dirty="0" smtClean="0"/>
              <a:t>&amp; Visitors Red Rocks/Morrison &gt;1.3 million</a:t>
            </a:r>
          </a:p>
          <a:p>
            <a:r>
              <a:rPr lang="en-US" dirty="0" smtClean="0"/>
              <a:t>Bear Creek Park Swim Beach Use &gt; 750 per weekend</a:t>
            </a:r>
          </a:p>
          <a:p>
            <a:r>
              <a:rPr lang="en-US" dirty="0" smtClean="0"/>
              <a:t>Fishing &gt; 65,000 people per year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2014 Estimates of Recreation Use Bear Creek Watershed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953000"/>
            <a:ext cx="62484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BCWA Fact Sheet 35 Recreational Uses in </a:t>
            </a:r>
            <a:r>
              <a:rPr lang="en-US" dirty="0" smtClean="0"/>
              <a:t>BCW &gt;50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5410200"/>
            <a:ext cx="3621504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r>
              <a:rPr lang="en-US" dirty="0" smtClean="0"/>
              <a:t>Fact Sheet 36 Larger Mammals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57400" y="5867400"/>
            <a:ext cx="373371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Fact Sheet 37 Smaller Mammals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19600" y="5410200"/>
            <a:ext cx="3119765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r>
              <a:rPr lang="en-US" dirty="0" smtClean="0"/>
              <a:t>Fact Sheet 12 Fish Species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324600" y="5943600"/>
          <a:ext cx="2571750" cy="552437"/>
        </p:xfrm>
        <a:graphic>
          <a:graphicData uri="http://schemas.openxmlformats.org/drawingml/2006/table">
            <a:tbl>
              <a:tblPr/>
              <a:tblGrid>
                <a:gridCol w="1285875"/>
                <a:gridCol w="1285875"/>
              </a:tblGrid>
              <a:tr h="184760">
                <a:tc gridSpan="2"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200" b="1" kern="1400">
                          <a:solidFill>
                            <a:srgbClr val="000000"/>
                          </a:solidFill>
                          <a:latin typeface="Arial"/>
                        </a:rPr>
                        <a:t>BCW Total Species</a:t>
                      </a: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7627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000" i="1" kern="1400">
                          <a:solidFill>
                            <a:srgbClr val="800080"/>
                          </a:solidFill>
                          <a:latin typeface="Arial"/>
                        </a:rPr>
                        <a:t>Common Sport Fish</a:t>
                      </a: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000" i="1" kern="1400">
                          <a:solidFill>
                            <a:srgbClr val="800080"/>
                          </a:solidFill>
                          <a:latin typeface="Arial"/>
                        </a:rPr>
                        <a:t>Other Report Fish</a:t>
                      </a: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</a:tr>
              <a:tr h="174396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200" b="1" kern="1400">
                          <a:solidFill>
                            <a:srgbClr val="6633FF"/>
                          </a:solidFill>
                          <a:latin typeface="Arial"/>
                        </a:rPr>
                        <a:t>16</a:t>
                      </a: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200" b="1" kern="1400" dirty="0">
                          <a:solidFill>
                            <a:srgbClr val="6633FF"/>
                          </a:solidFill>
                          <a:latin typeface="Arial"/>
                        </a:rPr>
                        <a:t>14</a:t>
                      </a:r>
                      <a:endParaRPr lang="en-US" sz="10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94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BCW 2016</a:t>
            </a:r>
            <a:endParaRPr lang="en-US" dirty="0"/>
          </a:p>
        </p:txBody>
      </p:sp>
      <p:pic>
        <p:nvPicPr>
          <p:cNvPr id="4" name="Picture 3" descr="PW_2015_BearCreekWatershedPropos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8915400" cy="5943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8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36 (2).JPG"/>
          <p:cNvPicPr/>
          <p:nvPr/>
        </p:nvPicPr>
        <p:blipFill>
          <a:blip r:embed="rId3" cstate="print"/>
          <a:srcRect t="38517"/>
          <a:stretch>
            <a:fillRect/>
          </a:stretch>
        </p:blipFill>
        <p:spPr>
          <a:xfrm>
            <a:off x="228600" y="609600"/>
            <a:ext cx="8763000" cy="5181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4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BCWA Generic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2692049" cy="2209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429000" y="304800"/>
          <a:ext cx="5340773" cy="6035040"/>
        </p:xfrm>
        <a:graphic>
          <a:graphicData uri="http://schemas.openxmlformats.org/drawingml/2006/table">
            <a:tbl>
              <a:tblPr/>
              <a:tblGrid>
                <a:gridCol w="2495973"/>
                <a:gridCol w="1230489"/>
                <a:gridCol w="1614311"/>
              </a:tblGrid>
              <a:tr h="1354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Members &amp; Participants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Wastewater Discharger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2014 Participation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3546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latin typeface="Calibri"/>
                          <a:ea typeface="Times New Roman"/>
                        </a:rPr>
                        <a:t>Counties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Jefferson County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Clear Creek County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latin typeface="Calibri"/>
                          <a:ea typeface="Times New Roman"/>
                        </a:rPr>
                        <a:t>City and Towns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City of Lakewood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Town of Morrison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latin typeface="Calibri"/>
                          <a:ea typeface="Times New Roman"/>
                        </a:rPr>
                        <a:t>Water &amp; Sanitation Districts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Aspen Park Metropolitan District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Bear Creek Cabins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 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Brook Forest Inn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 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Conifer Sanitation Association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Dues Paid, Not 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Conifer Metropolitan District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Dues Paid, Not 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Evergreen Metropolitan District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Forrest Hills Metropolitan District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Genesee Water &amp; Sanitation District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Geneva Glen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Dues Paid, Not 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Jefferson County School District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Kittredge Water &amp; Sanitation District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Singing River Ranch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Dues Not Paid, Not 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The Fort Restaurant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Tiny Town Foundation, Inc.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Dues Paid, Not 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West Jefferson County Metropolitan District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Other Member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Denver Water Department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latin typeface="Calibri"/>
                          <a:ea typeface="Times New Roman"/>
                        </a:rPr>
                        <a:t>Participant Agencies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Denver Health/ Parks &amp; Recreation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Attended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Evergreen Trout Unlimited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U.S. Army Corps of Engineers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Attended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WQCD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Attended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9" descr="1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2971800"/>
            <a:ext cx="3124200" cy="20828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81328"/>
            <a:ext cx="6248400" cy="47670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Online Decision Support Program</a:t>
            </a:r>
          </a:p>
          <a:p>
            <a:r>
              <a:rPr lang="en-US" dirty="0" smtClean="0"/>
              <a:t>Electronic Watershed Plan (10.8 GB)</a:t>
            </a:r>
          </a:p>
          <a:p>
            <a:pPr lvl="1"/>
            <a:r>
              <a:rPr lang="en-US" dirty="0" smtClean="0"/>
              <a:t>35 Policies</a:t>
            </a:r>
          </a:p>
          <a:p>
            <a:pPr lvl="1"/>
            <a:r>
              <a:rPr lang="en-US" dirty="0" smtClean="0"/>
              <a:t>51 Fact Sheets</a:t>
            </a:r>
          </a:p>
          <a:p>
            <a:pPr lvl="1"/>
            <a:r>
              <a:rPr lang="en-US" dirty="0" smtClean="0"/>
              <a:t>18 Data Masters</a:t>
            </a:r>
          </a:p>
          <a:p>
            <a:pPr lvl="1"/>
            <a:r>
              <a:rPr lang="en-US" dirty="0" smtClean="0"/>
              <a:t>34 Informational </a:t>
            </a:r>
            <a:r>
              <a:rPr lang="en-US" dirty="0" smtClean="0"/>
              <a:t>Maps</a:t>
            </a:r>
          </a:p>
          <a:p>
            <a:pPr lvl="1"/>
            <a:r>
              <a:rPr lang="en-US" dirty="0" smtClean="0"/>
              <a:t>20-yrs of Rulemaking &amp; Standards</a:t>
            </a:r>
          </a:p>
          <a:p>
            <a:pPr lvl="1"/>
            <a:r>
              <a:rPr lang="en-US" dirty="0" smtClean="0"/>
              <a:t>21 Program Documents </a:t>
            </a:r>
          </a:p>
          <a:p>
            <a:pPr lvl="1"/>
            <a:r>
              <a:rPr lang="en-US" dirty="0" smtClean="0"/>
              <a:t>&gt;75 linked reports &amp; documents</a:t>
            </a:r>
          </a:p>
          <a:p>
            <a:pPr lvl="1"/>
            <a:r>
              <a:rPr lang="en-US" dirty="0" smtClean="0"/>
              <a:t>18 Wastewater Management  Summaries</a:t>
            </a:r>
            <a:endParaRPr lang="en-US" dirty="0" smtClean="0"/>
          </a:p>
          <a:p>
            <a:pPr lvl="1"/>
            <a:r>
              <a:rPr lang="en-US" dirty="0" smtClean="0"/>
              <a:t>+ </a:t>
            </a:r>
            <a:r>
              <a:rPr lang="en-US" dirty="0" smtClean="0"/>
              <a:t>Other Informational</a:t>
            </a:r>
            <a:r>
              <a:rPr lang="en-US" dirty="0" smtClean="0"/>
              <a:t>, Methods, Program Guidance, Technical Series, </a:t>
            </a:r>
            <a:r>
              <a:rPr lang="en-US" dirty="0" smtClean="0"/>
              <a:t>Special Studies, Annual Monitoring Plans</a:t>
            </a:r>
            <a:endParaRPr lang="en-US" dirty="0" smtClean="0"/>
          </a:p>
          <a:p>
            <a:pPr lvl="1"/>
            <a:r>
              <a:rPr lang="en-US" dirty="0" smtClean="0"/>
              <a:t>Photo Library (&gt;18 GB)</a:t>
            </a:r>
          </a:p>
          <a:p>
            <a:r>
              <a:rPr lang="en-US" dirty="0" smtClean="0"/>
              <a:t>Quarterly Newsletter (&gt;300)</a:t>
            </a:r>
          </a:p>
          <a:p>
            <a:r>
              <a:rPr lang="en-US" dirty="0" smtClean="0"/>
              <a:t>Increased NPS education</a:t>
            </a:r>
          </a:p>
          <a:p>
            <a:r>
              <a:rPr lang="en-US" dirty="0" smtClean="0"/>
              <a:t>Membership special programs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BCWA </a:t>
            </a:r>
            <a:r>
              <a:rPr lang="en-US" dirty="0" smtClean="0"/>
              <a:t>2015 </a:t>
            </a:r>
            <a:r>
              <a:rPr lang="en-US" dirty="0" smtClean="0"/>
              <a:t>Watershed Plan</a:t>
            </a:r>
            <a:endParaRPr lang="en-US" dirty="0"/>
          </a:p>
        </p:txBody>
      </p:sp>
      <p:pic>
        <p:nvPicPr>
          <p:cNvPr id="5" name="Picture 4" descr="20140508_111555.jpg"/>
          <p:cNvPicPr>
            <a:picLocks noChangeAspect="1"/>
          </p:cNvPicPr>
          <p:nvPr/>
        </p:nvPicPr>
        <p:blipFill>
          <a:blip r:embed="rId3" cstate="print"/>
          <a:srcRect l="20474"/>
          <a:stretch>
            <a:fillRect/>
          </a:stretch>
        </p:blipFill>
        <p:spPr>
          <a:xfrm>
            <a:off x="5715000" y="1524000"/>
            <a:ext cx="3124200" cy="22098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2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1295400"/>
            <a:ext cx="3352800" cy="2514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6553200" cy="6858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 smtClean="0"/>
              <a:t>Sampling Begins at the Top</a:t>
            </a:r>
            <a:endParaRPr lang="en-US" dirty="0"/>
          </a:p>
        </p:txBody>
      </p:sp>
      <p:pic>
        <p:nvPicPr>
          <p:cNvPr id="5" name="Picture 4" descr="IMG_22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2800" y="838200"/>
            <a:ext cx="1581150" cy="2108200"/>
          </a:xfrm>
          <a:prstGeom prst="rect">
            <a:avLst/>
          </a:prstGeom>
        </p:spPr>
      </p:pic>
      <p:pic>
        <p:nvPicPr>
          <p:cNvPr id="11" name="Picture 10" descr="Evans Trou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1400" y="990600"/>
            <a:ext cx="2971800" cy="1981200"/>
          </a:xfrm>
          <a:prstGeom prst="rect">
            <a:avLst/>
          </a:prstGeom>
        </p:spPr>
      </p:pic>
      <p:pic>
        <p:nvPicPr>
          <p:cNvPr id="9" name="Picture 8" descr="0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2400" y="2895600"/>
            <a:ext cx="4114800" cy="2743200"/>
          </a:xfrm>
          <a:prstGeom prst="rect">
            <a:avLst/>
          </a:prstGeom>
        </p:spPr>
      </p:pic>
      <p:pic>
        <p:nvPicPr>
          <p:cNvPr id="10" name="Picture 9" descr="IMG_25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1800" y="5105400"/>
            <a:ext cx="2209800" cy="1657350"/>
          </a:xfrm>
          <a:prstGeom prst="rect">
            <a:avLst/>
          </a:prstGeom>
        </p:spPr>
      </p:pic>
      <p:pic>
        <p:nvPicPr>
          <p:cNvPr id="12" name="Picture 11" descr="08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200" y="4038600"/>
            <a:ext cx="3886200" cy="25908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685800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Monitoring Program Elements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762001"/>
            <a:ext cx="86106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/>
              <a:t>Water quality monitoring program </a:t>
            </a:r>
          </a:p>
          <a:p>
            <a:pPr lvl="1"/>
            <a:r>
              <a:rPr lang="en-US" dirty="0" smtClean="0"/>
              <a:t>	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87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Sites (some monitored since 1991)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5 Bear Creek Reservoir monitoring profiles</a:t>
            </a:r>
          </a:p>
          <a:p>
            <a:pPr lvl="2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	Evergreen Lake profiles</a:t>
            </a:r>
          </a:p>
          <a:p>
            <a:pPr lvl="2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	Physical, Chemistry &amp; Biology</a:t>
            </a:r>
          </a:p>
          <a:p>
            <a:r>
              <a:rPr lang="en-US" u="sng" dirty="0" smtClean="0"/>
              <a:t>Year round temperature monitoring of Bear Creek and Turkey Creek</a:t>
            </a:r>
          </a:p>
          <a:p>
            <a:pPr lvl="1"/>
            <a:r>
              <a:rPr lang="en-US" dirty="0" smtClean="0"/>
              <a:t>	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&gt;2,750,000 measurements</a:t>
            </a:r>
          </a:p>
          <a:p>
            <a:r>
              <a:rPr lang="en-US" u="sng" dirty="0" smtClean="0"/>
              <a:t>Monitor total phosphorus, dissolved phosphorus, nitrate+nitrite, total ammonia, total nitrogen, TIN, oxygen, specific conductance, temp, carbon, pH, bacteria, phytoplankton, zooplankton, chlorophyll, Secchi, TSS </a:t>
            </a:r>
          </a:p>
          <a:p>
            <a:pPr>
              <a:buFont typeface="Arial" pitchFamily="34" charset="0"/>
              <a:buChar char="•"/>
            </a:pPr>
            <a:endParaRPr lang="en-US" u="sng" dirty="0" smtClean="0"/>
          </a:p>
          <a:p>
            <a:r>
              <a:rPr lang="en-US" u="sng" dirty="0" smtClean="0"/>
              <a:t>Special Studies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Fishery surveys at 12 sites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Macroinvertebrate collections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Habitat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Flow studies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BMP Effectiveness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Stormwater data collection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E. Coli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Septic Systems Contributions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Lake Sediments</a:t>
            </a:r>
          </a:p>
          <a:p>
            <a:pPr lvl="1">
              <a:buFont typeface="Arial" pitchFamily="34" charset="0"/>
              <a:buChar char="•"/>
            </a:pPr>
            <a:endParaRPr lang="en-US" u="sng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6" name="Picture 5" descr="014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657600"/>
            <a:ext cx="4419600" cy="29464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4572000" cy="248107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Bear Creek Reservoir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Inflow Turkey Creek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Inflow Bear Creek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Outflow site 45 (input Barr/Milton Watershed</a:t>
            </a:r>
          </a:p>
          <a:p>
            <a:r>
              <a:rPr lang="en-US" dirty="0" smtClean="0"/>
              <a:t>Evergreen Lake</a:t>
            </a:r>
          </a:p>
          <a:p>
            <a:r>
              <a:rPr lang="en-US" dirty="0" smtClean="0"/>
              <a:t>Summit </a:t>
            </a:r>
            <a:r>
              <a:rPr lang="en-US" dirty="0" smtClean="0"/>
              <a:t>Lake</a:t>
            </a:r>
          </a:p>
          <a:p>
            <a:r>
              <a:rPr lang="en-US" dirty="0" smtClean="0"/>
              <a:t>Water Supply Reservoirs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48400" cy="1143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en-US" dirty="0" smtClean="0"/>
              <a:t>Reservoir/ Lake Studies</a:t>
            </a:r>
            <a:endParaRPr lang="en-US" dirty="0"/>
          </a:p>
        </p:txBody>
      </p:sp>
      <p:pic>
        <p:nvPicPr>
          <p:cNvPr id="4" name="Picture 3" descr="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524000"/>
            <a:ext cx="4229100" cy="2819400"/>
          </a:xfrm>
          <a:prstGeom prst="rect">
            <a:avLst/>
          </a:prstGeom>
        </p:spPr>
      </p:pic>
      <p:pic>
        <p:nvPicPr>
          <p:cNvPr id="5" name="Picture 4" descr="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4038600"/>
            <a:ext cx="4038600" cy="2692400"/>
          </a:xfrm>
          <a:prstGeom prst="rect">
            <a:avLst/>
          </a:prstGeom>
        </p:spPr>
      </p:pic>
      <p:pic>
        <p:nvPicPr>
          <p:cNvPr id="7" name="Picture 6" descr="167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4191000"/>
            <a:ext cx="3733800" cy="24892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43001"/>
            <a:ext cx="8229600" cy="3505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Data demonstrates pollution source(s) causing elevated nutrient </a:t>
            </a:r>
            <a:r>
              <a:rPr lang="en-US" dirty="0" smtClean="0"/>
              <a:t>loads (&gt;75 years), </a:t>
            </a:r>
            <a:r>
              <a:rPr lang="en-US" dirty="0" smtClean="0"/>
              <a:t>low pH conditions and reduced dissolved oxygen</a:t>
            </a:r>
          </a:p>
          <a:p>
            <a:r>
              <a:rPr lang="en-US" dirty="0" smtClean="0"/>
              <a:t>Repaired new toilet vaults</a:t>
            </a:r>
          </a:p>
          <a:p>
            <a:r>
              <a:rPr lang="en-US" dirty="0" smtClean="0"/>
              <a:t>Plume diminishing</a:t>
            </a:r>
          </a:p>
          <a:p>
            <a:r>
              <a:rPr lang="en-US" dirty="0" smtClean="0"/>
              <a:t>Reduced Total Phosphorus </a:t>
            </a:r>
            <a:r>
              <a:rPr lang="en-US" dirty="0" smtClean="0"/>
              <a:t>2014 avg </a:t>
            </a:r>
            <a:r>
              <a:rPr lang="en-US" dirty="0" smtClean="0"/>
              <a:t>216 </a:t>
            </a:r>
            <a:r>
              <a:rPr lang="en-US" dirty="0" smtClean="0"/>
              <a:t>ug/l</a:t>
            </a:r>
          </a:p>
          <a:p>
            <a:pPr lvl="1"/>
            <a:r>
              <a:rPr lang="en-US" dirty="0" smtClean="0"/>
              <a:t>Peaked &gt;4.1 mg/l</a:t>
            </a:r>
            <a:r>
              <a:rPr lang="en-US" dirty="0" smtClean="0"/>
              <a:t> (&gt;129 pounds per season)</a:t>
            </a:r>
            <a:endParaRPr lang="en-US" dirty="0" smtClean="0"/>
          </a:p>
          <a:p>
            <a:r>
              <a:rPr lang="en-US" dirty="0" smtClean="0"/>
              <a:t>Reduced Total Nitrogen </a:t>
            </a:r>
            <a:r>
              <a:rPr lang="en-US" dirty="0" smtClean="0"/>
              <a:t>2014 avg </a:t>
            </a:r>
            <a:r>
              <a:rPr lang="en-US" dirty="0" smtClean="0"/>
              <a:t>377 </a:t>
            </a:r>
            <a:r>
              <a:rPr lang="en-US" dirty="0" smtClean="0"/>
              <a:t>ug/l</a:t>
            </a:r>
          </a:p>
          <a:p>
            <a:pPr lvl="1"/>
            <a:r>
              <a:rPr lang="en-US" dirty="0" smtClean="0"/>
              <a:t>Peaked &gt; 3.1 mg/l (&gt;118 pounds per season)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Summit Lake </a:t>
            </a:r>
            <a:r>
              <a:rPr lang="en-US" dirty="0" smtClean="0"/>
              <a:t>&amp; Upper </a:t>
            </a:r>
            <a:r>
              <a:rPr lang="en-US" dirty="0" smtClean="0"/>
              <a:t>Bear Creek</a:t>
            </a:r>
            <a:endParaRPr lang="en-US" dirty="0"/>
          </a:p>
        </p:txBody>
      </p:sp>
      <p:pic>
        <p:nvPicPr>
          <p:cNvPr id="5" name="Picture 4" descr="079 (2).JPG"/>
          <p:cNvPicPr>
            <a:picLocks noChangeAspect="1"/>
          </p:cNvPicPr>
          <p:nvPr/>
        </p:nvPicPr>
        <p:blipFill>
          <a:blip r:embed="rId3" cstate="print"/>
          <a:srcRect t="39610"/>
          <a:stretch>
            <a:fillRect/>
          </a:stretch>
        </p:blipFill>
        <p:spPr>
          <a:xfrm>
            <a:off x="381000" y="4526478"/>
            <a:ext cx="5791200" cy="2331522"/>
          </a:xfrm>
          <a:prstGeom prst="rect">
            <a:avLst/>
          </a:prstGeom>
        </p:spPr>
      </p:pic>
      <p:pic>
        <p:nvPicPr>
          <p:cNvPr id="8" name="Picture 7" descr="098 (2).JPG"/>
          <p:cNvPicPr>
            <a:picLocks noChangeAspect="1"/>
          </p:cNvPicPr>
          <p:nvPr/>
        </p:nvPicPr>
        <p:blipFill>
          <a:blip r:embed="rId4" cstate="print"/>
          <a:srcRect l="9302"/>
          <a:stretch>
            <a:fillRect/>
          </a:stretch>
        </p:blipFill>
        <p:spPr>
          <a:xfrm>
            <a:off x="6172200" y="4572000"/>
            <a:ext cx="2971800" cy="21844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3493</TotalTime>
  <Words>753</Words>
  <Application>Microsoft Office PowerPoint</Application>
  <PresentationFormat>On-screen Show (4:3)</PresentationFormat>
  <Paragraphs>250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Concourse</vt:lpstr>
      <vt:lpstr>Bear Creek Watershed Association</vt:lpstr>
      <vt:lpstr>2014 Estimates of Recreation Use Bear Creek Watershed</vt:lpstr>
      <vt:lpstr>Slide 3</vt:lpstr>
      <vt:lpstr>Slide 4</vt:lpstr>
      <vt:lpstr>BCWA 2015 Watershed Plan</vt:lpstr>
      <vt:lpstr>Sampling Begins at the Top</vt:lpstr>
      <vt:lpstr>Monitoring Program Elements</vt:lpstr>
      <vt:lpstr>Reservoir/ Lake Studies</vt:lpstr>
      <vt:lpstr>Summit Lake &amp; Upper Bear Creek</vt:lpstr>
      <vt:lpstr>Coyote Gulch</vt:lpstr>
      <vt:lpstr>Adaptive Management Program</vt:lpstr>
      <vt:lpstr>Annual Report</vt:lpstr>
      <vt:lpstr>TN Data</vt:lpstr>
      <vt:lpstr>Bear Creek Reservoir &amp; Park</vt:lpstr>
      <vt:lpstr>2014 BCR Internal Load Problem</vt:lpstr>
      <vt:lpstr>Total Phosphorus Loading</vt:lpstr>
      <vt:lpstr>Slide 17</vt:lpstr>
      <vt:lpstr>Watershed Hydrology</vt:lpstr>
      <vt:lpstr>Slide 19</vt:lpstr>
      <vt:lpstr>BCW 2016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Bear Creek Watershed Association</dc:title>
  <dc:creator>RNC Consulting LLC</dc:creator>
  <cp:lastModifiedBy>Russell Clayshulte</cp:lastModifiedBy>
  <cp:revision>179</cp:revision>
  <dcterms:created xsi:type="dcterms:W3CDTF">2008-01-24T21:09:52Z</dcterms:created>
  <dcterms:modified xsi:type="dcterms:W3CDTF">2015-09-08T17:02:28Z</dcterms:modified>
</cp:coreProperties>
</file>